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37"/>
  </p:notesMasterIdLst>
  <p:sldIdLst>
    <p:sldId id="274" r:id="rId2"/>
    <p:sldId id="301" r:id="rId3"/>
    <p:sldId id="275" r:id="rId4"/>
    <p:sldId id="293" r:id="rId5"/>
    <p:sldId id="294" r:id="rId6"/>
    <p:sldId id="295" r:id="rId7"/>
    <p:sldId id="302" r:id="rId8"/>
    <p:sldId id="300" r:id="rId9"/>
    <p:sldId id="276" r:id="rId10"/>
    <p:sldId id="296" r:id="rId11"/>
    <p:sldId id="322" r:id="rId12"/>
    <p:sldId id="297" r:id="rId13"/>
    <p:sldId id="304" r:id="rId14"/>
    <p:sldId id="307" r:id="rId15"/>
    <p:sldId id="305" r:id="rId16"/>
    <p:sldId id="303" r:id="rId17"/>
    <p:sldId id="306" r:id="rId18"/>
    <p:sldId id="308" r:id="rId19"/>
    <p:sldId id="309" r:id="rId20"/>
    <p:sldId id="323" r:id="rId21"/>
    <p:sldId id="324" r:id="rId22"/>
    <p:sldId id="312" r:id="rId23"/>
    <p:sldId id="311" r:id="rId24"/>
    <p:sldId id="310" r:id="rId25"/>
    <p:sldId id="313" r:id="rId26"/>
    <p:sldId id="315" r:id="rId27"/>
    <p:sldId id="316" r:id="rId28"/>
    <p:sldId id="314" r:id="rId29"/>
    <p:sldId id="317" r:id="rId30"/>
    <p:sldId id="298" r:id="rId31"/>
    <p:sldId id="327" r:id="rId32"/>
    <p:sldId id="325" r:id="rId33"/>
    <p:sldId id="326" r:id="rId34"/>
    <p:sldId id="319" r:id="rId35"/>
    <p:sldId id="321"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25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6" y="114"/>
      </p:cViewPr>
      <p:guideLst>
        <p:guide orient="horz" pos="2160"/>
        <p:guide pos="2880"/>
      </p:guideLst>
    </p:cSldViewPr>
  </p:slideViewPr>
  <p:notesTextViewPr>
    <p:cViewPr>
      <p:scale>
        <a:sx n="1" d="1"/>
        <a:sy n="1" d="1"/>
      </p:scale>
      <p:origin x="0" y="0"/>
    </p:cViewPr>
  </p:notesTextViewPr>
  <p:sorterViewPr>
    <p:cViewPr>
      <p:scale>
        <a:sx n="100" d="100"/>
        <a:sy n="100" d="100"/>
      </p:scale>
      <p:origin x="0" y="24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EA3052F-76D3-450C-ABE7-9505146153D5}" type="datetimeFigureOut">
              <a:rPr lang="en-US" altLang="en-US"/>
              <a:pPr/>
              <a:t>1/19/2022</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29466CA-9F31-4645-B104-B45FFD40C1B2}" type="slidenum">
              <a:rPr lang="en-US" altLang="en-US"/>
              <a:pPr/>
              <a:t>‹#›</a:t>
            </a:fld>
            <a:endParaRPr lang="en-US" altLang="en-US"/>
          </a:p>
        </p:txBody>
      </p:sp>
    </p:spTree>
    <p:extLst>
      <p:ext uri="{BB962C8B-B14F-4D97-AF65-F5344CB8AC3E}">
        <p14:creationId xmlns:p14="http://schemas.microsoft.com/office/powerpoint/2010/main" val="3341215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37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4194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7893943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3809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774946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D5AF558-AB0C-4F4F-88B6-39595CBF42EA}" type="datetime1">
              <a:rPr lang="en-US" altLang="en-US"/>
              <a:pPr/>
              <a:t>1/19/2022</a:t>
            </a:fld>
            <a:endParaRPr lang="en-US" alt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tint val="75000"/>
                  </a:prstClr>
                </a:solidFill>
                <a:latin typeface="+mn-lt"/>
                <a:ea typeface="+mn-ea"/>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21E3C565-3F13-4BF1-A184-C716A45304A4}" type="slidenum">
              <a:rPr lang="en-US" altLang="en-US"/>
              <a:pPr/>
              <a:t>‹#›</a:t>
            </a:fld>
            <a:endParaRPr lang="en-US" altLang="en-US"/>
          </a:p>
        </p:txBody>
      </p:sp>
    </p:spTree>
    <p:extLst>
      <p:ext uri="{BB962C8B-B14F-4D97-AF65-F5344CB8AC3E}">
        <p14:creationId xmlns:p14="http://schemas.microsoft.com/office/powerpoint/2010/main" val="4043596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334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203FD7A-A0AC-4D4B-BD5A-951024CD4B8C}" type="slidenum">
              <a:rPr lang="en-US" altLang="en-US"/>
              <a:pPr/>
              <a:t>‹#›</a:t>
            </a:fld>
            <a:endParaRPr lang="en-US" altLang="en-US"/>
          </a:p>
        </p:txBody>
      </p:sp>
      <p:pic>
        <p:nvPicPr>
          <p:cNvPr id="7" name="Picture 6" descr="StationeryFolio.jpg"/>
          <p:cNvPicPr>
            <a:picLocks noChangeAspect="1"/>
          </p:cNvPicPr>
          <p:nvPr userDrawn="1"/>
        </p:nvPicPr>
        <p:blipFill>
          <a:blip r:embed="rId5" cstate="email">
            <a:clrChange>
              <a:clrFrom>
                <a:srgbClr val="FFFFFE"/>
              </a:clrFrom>
              <a:clrTo>
                <a:srgbClr val="FFFFFE">
                  <a:alpha val="0"/>
                </a:srgbClr>
              </a:clrTo>
            </a:clrChange>
            <a:duotone>
              <a:prstClr val="black"/>
              <a:srgbClr val="EAEAEA">
                <a:tint val="45000"/>
                <a:satMod val="400000"/>
              </a:srgbClr>
            </a:duotone>
            <a:lum bright="40000" contrast="-100000"/>
          </a:blip>
          <a:srcRect l="85743" t="-3862" b="43000"/>
          <a:stretch>
            <a:fillRect/>
          </a:stretch>
        </p:blipFill>
        <p:spPr>
          <a:xfrm>
            <a:off x="5410200" y="5082915"/>
            <a:ext cx="3743325" cy="1765560"/>
          </a:xfrm>
          <a:prstGeom prst="rect">
            <a:avLst/>
          </a:prstGeom>
        </p:spPr>
      </p:pic>
      <p:sp>
        <p:nvSpPr>
          <p:cNvPr id="8" name="Rectangle 7"/>
          <p:cNvSpPr/>
          <p:nvPr userDrawn="1"/>
        </p:nvSpPr>
        <p:spPr>
          <a:xfrm>
            <a:off x="0" y="0"/>
            <a:ext cx="914400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0" y="6705600"/>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12" descr="AnnivGrStandard_Rev.gif"/>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23825" y="38100"/>
            <a:ext cx="23907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3" descr="Prepared_For_Life_Rev.gif"/>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380288" y="6353175"/>
            <a:ext cx="163036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Placeholder 2"/>
          <p:cNvSpPr>
            <a:spLocks noGrp="1"/>
          </p:cNvSpPr>
          <p:nvPr>
            <p:ph type="body" idx="1"/>
          </p:nvPr>
        </p:nvSpPr>
        <p:spPr bwMode="auto">
          <a:xfrm>
            <a:off x="457200" y="16002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p:transition spd="med"/>
  <p:txStyles>
    <p:titleStyle>
      <a:lvl1pPr algn="ctr" rtl="0" eaLnBrk="0" fontAlgn="base" hangingPunct="0">
        <a:spcBef>
          <a:spcPct val="0"/>
        </a:spcBef>
        <a:spcAft>
          <a:spcPct val="0"/>
        </a:spcAft>
        <a:defRPr sz="4400" b="1"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b="1">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457200" indent="-457200" algn="l" rtl="0" eaLnBrk="0" fontAlgn="base" hangingPunct="0">
        <a:spcBef>
          <a:spcPct val="20000"/>
        </a:spcBef>
        <a:spcAft>
          <a:spcPct val="0"/>
        </a:spcAft>
        <a:buFont typeface="Arial" panose="020B0604020202020204" pitchFamily="34" charset="0"/>
        <a:buChar char="•"/>
        <a:defRPr sz="2800" b="1" kern="1200">
          <a:solidFill>
            <a:schemeClr val="tx1"/>
          </a:solidFill>
          <a:latin typeface="+mn-lt"/>
          <a:ea typeface="MS PGothic" panose="020B0600070205080204" pitchFamily="34" charset="-128"/>
          <a:cs typeface="+mn-cs"/>
        </a:defRPr>
      </a:lvl1pPr>
      <a:lvl2pPr marL="914400" indent="-4572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S PGothic" panose="020B0600070205080204" pitchFamily="34" charset="-128"/>
          <a:cs typeface="+mn-cs"/>
        </a:defRPr>
      </a:lvl2pPr>
      <a:lvl3pPr marL="12573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S PGothic" panose="020B0600070205080204" pitchFamily="34" charset="-128"/>
          <a:cs typeface="+mn-cs"/>
        </a:defRPr>
      </a:lvl3pPr>
      <a:lvl4pPr marL="1714500" indent="-342900" algn="l" rtl="0" eaLnBrk="0" fontAlgn="base" hangingPunct="0">
        <a:spcBef>
          <a:spcPct val="20000"/>
        </a:spcBef>
        <a:spcAft>
          <a:spcPct val="0"/>
        </a:spcAft>
        <a:buFont typeface="Arial" panose="020B0604020202020204" pitchFamily="34" charset="0"/>
        <a:buChar char="•"/>
        <a:defRPr sz="2000" b="1" kern="1200">
          <a:solidFill>
            <a:schemeClr val="tx1"/>
          </a:solidFill>
          <a:latin typeface="+mn-lt"/>
          <a:ea typeface="MS PGothic" panose="020B0600070205080204" pitchFamily="34" charset="-128"/>
          <a:cs typeface="+mn-cs"/>
        </a:defRPr>
      </a:lvl4pPr>
      <a:lvl5pPr marL="2171700" indent="-342900" algn="l" rtl="0" eaLnBrk="0" fontAlgn="base" hangingPunct="0">
        <a:spcBef>
          <a:spcPct val="20000"/>
        </a:spcBef>
        <a:spcAft>
          <a:spcPct val="0"/>
        </a:spcAft>
        <a:buFont typeface="Arial" panose="020B0604020202020204" pitchFamily="34" charset="0"/>
        <a:buChar char="•"/>
        <a:defRPr sz="2000" b="1"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bsa344.com/Camporees.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Organize and Execute a Themed Camporee</a:t>
            </a:r>
            <a:endParaRPr lang="en-US" dirty="0"/>
          </a:p>
        </p:txBody>
      </p:sp>
      <p:sp>
        <p:nvSpPr>
          <p:cNvPr id="3" name="Subtitle 2"/>
          <p:cNvSpPr>
            <a:spLocks noGrp="1"/>
          </p:cNvSpPr>
          <p:nvPr>
            <p:ph type="subTitle" idx="1"/>
          </p:nvPr>
        </p:nvSpPr>
        <p:spPr/>
        <p:txBody>
          <a:bodyPr/>
          <a:lstStyle/>
          <a:p>
            <a:pPr>
              <a:spcBef>
                <a:spcPts val="0"/>
              </a:spcBef>
            </a:pPr>
            <a:r>
              <a:rPr lang="en-US" sz="2000" dirty="0">
                <a:solidFill>
                  <a:schemeClr val="tx1"/>
                </a:solidFill>
              </a:rPr>
              <a:t>Terry McKibben</a:t>
            </a:r>
          </a:p>
          <a:p>
            <a:pPr>
              <a:spcBef>
                <a:spcPts val="0"/>
              </a:spcBef>
            </a:pPr>
            <a:r>
              <a:rPr lang="en-US" sz="2000" dirty="0">
                <a:solidFill>
                  <a:schemeClr val="tx1"/>
                </a:solidFill>
              </a:rPr>
              <a:t>Assistant Scoutmaster </a:t>
            </a:r>
          </a:p>
          <a:p>
            <a:pPr>
              <a:spcBef>
                <a:spcPts val="0"/>
              </a:spcBef>
            </a:pPr>
            <a:r>
              <a:rPr lang="en-US" sz="2000" dirty="0">
                <a:solidFill>
                  <a:schemeClr val="tx1"/>
                </a:solidFill>
              </a:rPr>
              <a:t>BSA Troop 344/9344   </a:t>
            </a:r>
          </a:p>
          <a:p>
            <a:pPr>
              <a:spcBef>
                <a:spcPts val="0"/>
              </a:spcBef>
            </a:pPr>
            <a:r>
              <a:rPr lang="en-US" sz="2000" dirty="0">
                <a:solidFill>
                  <a:schemeClr val="tx1"/>
                </a:solidFill>
              </a:rPr>
              <a:t>Pemberville, OH</a:t>
            </a:r>
          </a:p>
          <a:p>
            <a:pPr>
              <a:spcBef>
                <a:spcPts val="0"/>
              </a:spcBef>
            </a:pPr>
            <a:r>
              <a:rPr lang="en-US" sz="2000" dirty="0">
                <a:solidFill>
                  <a:schemeClr val="tx1"/>
                </a:solidFill>
              </a:rPr>
              <a:t>troop344leaders@gmail.com</a:t>
            </a:r>
          </a:p>
          <a:p>
            <a:endParaRPr lang="en-US" dirty="0"/>
          </a:p>
        </p:txBody>
      </p:sp>
    </p:spTree>
    <p:extLst>
      <p:ext uri="{BB962C8B-B14F-4D97-AF65-F5344CB8AC3E}">
        <p14:creationId xmlns:p14="http://schemas.microsoft.com/office/powerpoint/2010/main" val="303038495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Camporee Theme Rankings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5636565"/>
              </p:ext>
            </p:extLst>
          </p:nvPr>
        </p:nvGraphicFramePr>
        <p:xfrm>
          <a:off x="1043609" y="1438342"/>
          <a:ext cx="7171107" cy="4674235"/>
        </p:xfrm>
        <a:graphic>
          <a:graphicData uri="http://schemas.openxmlformats.org/drawingml/2006/table">
            <a:tbl>
              <a:tblPr firstRow="1" firstCol="1" bandRow="1">
                <a:tableStyleId>{5C22544A-7EE6-4342-B048-85BDC9FD1C3A}</a:tableStyleId>
              </a:tblPr>
              <a:tblGrid>
                <a:gridCol w="1698496"/>
                <a:gridCol w="482454"/>
                <a:gridCol w="482454"/>
                <a:gridCol w="482454"/>
                <a:gridCol w="482454"/>
                <a:gridCol w="482454"/>
                <a:gridCol w="482454"/>
                <a:gridCol w="482454"/>
                <a:gridCol w="482454"/>
                <a:gridCol w="482454"/>
                <a:gridCol w="482454"/>
                <a:gridCol w="648071"/>
              </a:tblGrid>
              <a:tr h="477946">
                <a:tc>
                  <a:txBody>
                    <a:bodyPr/>
                    <a:lstStyle/>
                    <a:p>
                      <a:pPr marL="0" marR="0" algn="l">
                        <a:lnSpc>
                          <a:spcPct val="115000"/>
                        </a:lnSpc>
                        <a:spcBef>
                          <a:spcPts val="0"/>
                        </a:spcBef>
                        <a:spcAft>
                          <a:spcPts val="0"/>
                        </a:spcAft>
                      </a:pPr>
                      <a:r>
                        <a:rPr lang="en-US" sz="1600" dirty="0">
                          <a:effectLst/>
                        </a:rPr>
                        <a:t>Troop Number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b"/>
                </a:tc>
                <a:tc>
                  <a:txBody>
                    <a:bodyPr/>
                    <a:lstStyle/>
                    <a:p>
                      <a:pPr marL="0" marR="0" algn="l">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b"/>
                </a:tc>
                <a:tc>
                  <a:txBody>
                    <a:bodyPr/>
                    <a:lstStyle/>
                    <a:p>
                      <a:pPr marL="0" marR="0" algn="l">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b"/>
                </a:tc>
                <a:tc>
                  <a:txBody>
                    <a:bodyPr/>
                    <a:lstStyle/>
                    <a:p>
                      <a:pPr marL="0" marR="0" algn="l">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b"/>
                </a:tc>
                <a:tc>
                  <a:txBody>
                    <a:bodyPr/>
                    <a:lstStyle/>
                    <a:p>
                      <a:pPr marL="0" marR="0" algn="l">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b"/>
                </a:tc>
                <a:tc>
                  <a:txBody>
                    <a:bodyPr/>
                    <a:lstStyle/>
                    <a:p>
                      <a:pPr marL="0" marR="0" algn="l">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b"/>
                </a:tc>
                <a:tc>
                  <a:txBody>
                    <a:bodyPr/>
                    <a:lstStyle/>
                    <a:p>
                      <a:pPr marL="0" marR="0" algn="l">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b"/>
                </a:tc>
                <a:tc>
                  <a:txBody>
                    <a:bodyPr/>
                    <a:lstStyle/>
                    <a:p>
                      <a:pPr marL="0" marR="0" algn="l">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b"/>
                </a:tc>
                <a:tc>
                  <a:txBody>
                    <a:bodyPr/>
                    <a:lstStyle/>
                    <a:p>
                      <a:pPr marL="0" marR="0" algn="l">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b"/>
                </a:tc>
                <a:tc>
                  <a:txBody>
                    <a:bodyPr/>
                    <a:lstStyle/>
                    <a:p>
                      <a:pPr marL="0" marR="0" algn="l">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b"/>
                </a:tc>
                <a:tc>
                  <a:txBody>
                    <a:bodyPr/>
                    <a:lstStyle/>
                    <a:p>
                      <a:pPr marL="0" marR="0" algn="l">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b"/>
                </a:tc>
                <a:tc>
                  <a:txBody>
                    <a:bodyPr/>
                    <a:lstStyle/>
                    <a:p>
                      <a:pPr marL="0" marR="0" algn="ctr">
                        <a:lnSpc>
                          <a:spcPct val="115000"/>
                        </a:lnSpc>
                        <a:spcBef>
                          <a:spcPts val="0"/>
                        </a:spcBef>
                        <a:spcAft>
                          <a:spcPts val="0"/>
                        </a:spcAft>
                      </a:pPr>
                      <a:r>
                        <a:rPr lang="en-US" sz="1600" dirty="0">
                          <a:effectLst/>
                        </a:rPr>
                        <a:t>Points Total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b"/>
                </a:tc>
              </a:tr>
              <a:tr h="338328">
                <a:tc>
                  <a:txBody>
                    <a:bodyPr/>
                    <a:lstStyle/>
                    <a:p>
                      <a:pPr marL="0" marR="0">
                        <a:lnSpc>
                          <a:spcPct val="115000"/>
                        </a:lnSpc>
                        <a:spcBef>
                          <a:spcPts val="0"/>
                        </a:spcBef>
                        <a:spcAft>
                          <a:spcPts val="0"/>
                        </a:spcAft>
                      </a:pPr>
                      <a:r>
                        <a:rPr lang="en-US" sz="1200" dirty="0">
                          <a:effectLst/>
                          <a:latin typeface="+mn-lt"/>
                        </a:rPr>
                        <a:t>CSI – Crime Scout Investigator </a:t>
                      </a:r>
                      <a:endParaRPr lang="en-US" sz="1200" dirty="0">
                        <a:effectLst/>
                        <a:latin typeface="+mn-lt"/>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r>
              <a:tr h="338328">
                <a:tc>
                  <a:txBody>
                    <a:bodyPr/>
                    <a:lstStyle/>
                    <a:p>
                      <a:pPr marL="0" marR="0">
                        <a:lnSpc>
                          <a:spcPct val="115000"/>
                        </a:lnSpc>
                        <a:spcBef>
                          <a:spcPts val="0"/>
                        </a:spcBef>
                        <a:spcAft>
                          <a:spcPts val="0"/>
                        </a:spcAft>
                      </a:pPr>
                      <a:r>
                        <a:rPr lang="en-US" sz="1200" dirty="0">
                          <a:effectLst/>
                          <a:latin typeface="+mn-lt"/>
                        </a:rPr>
                        <a:t>Duck Dynasty </a:t>
                      </a:r>
                      <a:endParaRPr lang="en-US" sz="1200" dirty="0">
                        <a:effectLst/>
                        <a:latin typeface="+mn-lt"/>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r>
              <a:tr h="338328">
                <a:tc>
                  <a:txBody>
                    <a:bodyPr/>
                    <a:lstStyle/>
                    <a:p>
                      <a:pPr marL="0" marR="0">
                        <a:lnSpc>
                          <a:spcPct val="115000"/>
                        </a:lnSpc>
                        <a:spcBef>
                          <a:spcPts val="0"/>
                        </a:spcBef>
                        <a:spcAft>
                          <a:spcPts val="0"/>
                        </a:spcAft>
                      </a:pPr>
                      <a:r>
                        <a:rPr lang="en-US" sz="1200" dirty="0">
                          <a:effectLst/>
                          <a:latin typeface="+mn-lt"/>
                        </a:rPr>
                        <a:t>Geocaching </a:t>
                      </a:r>
                      <a:endParaRPr lang="en-US" sz="1200" dirty="0">
                        <a:effectLst/>
                        <a:latin typeface="+mn-lt"/>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r>
              <a:tr h="338328">
                <a:tc>
                  <a:txBody>
                    <a:bodyPr/>
                    <a:lstStyle/>
                    <a:p>
                      <a:pPr marL="0" marR="0">
                        <a:spcBef>
                          <a:spcPts val="0"/>
                        </a:spcBef>
                        <a:spcAft>
                          <a:spcPts val="0"/>
                        </a:spcAft>
                      </a:pPr>
                      <a:r>
                        <a:rPr lang="en-US" sz="1200" dirty="0">
                          <a:effectLst/>
                          <a:latin typeface="+mn-lt"/>
                        </a:rPr>
                        <a:t>Gladiator’s Challenge </a:t>
                      </a:r>
                      <a:endParaRPr lang="en-US" sz="1200" dirty="0">
                        <a:solidFill>
                          <a:srgbClr val="000000"/>
                        </a:solidFill>
                        <a:effectLst/>
                        <a:latin typeface="+mn-lt"/>
                        <a:ea typeface="Calibri" panose="020F0502020204030204" pitchFamily="34" charset="0"/>
                        <a:cs typeface="Imprint MT Shadow"/>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r>
              <a:tr h="338328">
                <a:tc>
                  <a:txBody>
                    <a:bodyPr/>
                    <a:lstStyle/>
                    <a:p>
                      <a:pPr marL="0" marR="0">
                        <a:lnSpc>
                          <a:spcPct val="115000"/>
                        </a:lnSpc>
                        <a:spcBef>
                          <a:spcPts val="0"/>
                        </a:spcBef>
                        <a:spcAft>
                          <a:spcPts val="0"/>
                        </a:spcAft>
                      </a:pPr>
                      <a:r>
                        <a:rPr lang="en-US" sz="1200" dirty="0">
                          <a:effectLst/>
                          <a:latin typeface="+mn-lt"/>
                        </a:rPr>
                        <a:t>Hunger Games </a:t>
                      </a:r>
                      <a:endParaRPr lang="en-US" sz="1200" dirty="0">
                        <a:effectLst/>
                        <a:latin typeface="+mn-lt"/>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r>
              <a:tr h="338328">
                <a:tc>
                  <a:txBody>
                    <a:bodyPr/>
                    <a:lstStyle/>
                    <a:p>
                      <a:pPr marL="0" marR="0">
                        <a:lnSpc>
                          <a:spcPct val="115000"/>
                        </a:lnSpc>
                        <a:spcBef>
                          <a:spcPts val="0"/>
                        </a:spcBef>
                        <a:spcAft>
                          <a:spcPts val="0"/>
                        </a:spcAft>
                      </a:pPr>
                      <a:r>
                        <a:rPr lang="en-US" sz="1200" dirty="0">
                          <a:effectLst/>
                          <a:latin typeface="+mn-lt"/>
                        </a:rPr>
                        <a:t>Duck Dynasty </a:t>
                      </a:r>
                      <a:endParaRPr lang="en-US" sz="1200" dirty="0">
                        <a:effectLst/>
                        <a:latin typeface="+mn-lt"/>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r>
              <a:tr h="33832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mn-lt"/>
                        </a:rPr>
                        <a:t>Monster Garage</a:t>
                      </a:r>
                      <a:endParaRPr lang="en-US" sz="1200" dirty="0">
                        <a:effectLst/>
                        <a:latin typeface="+mn-lt"/>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r>
              <a:tr h="338328">
                <a:tc>
                  <a:txBody>
                    <a:bodyPr/>
                    <a:lstStyle/>
                    <a:p>
                      <a:pPr marL="0" marR="0">
                        <a:lnSpc>
                          <a:spcPct val="115000"/>
                        </a:lnSpc>
                        <a:spcBef>
                          <a:spcPts val="0"/>
                        </a:spcBef>
                        <a:spcAft>
                          <a:spcPts val="0"/>
                        </a:spcAft>
                      </a:pPr>
                      <a:r>
                        <a:rPr lang="en-US" sz="1200" dirty="0">
                          <a:effectLst/>
                          <a:latin typeface="+mn-lt"/>
                        </a:rPr>
                        <a:t>Punkin Chunkin </a:t>
                      </a:r>
                      <a:endParaRPr lang="en-US" sz="1200" dirty="0">
                        <a:effectLst/>
                        <a:latin typeface="+mn-lt"/>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r>
              <a:tr h="338328">
                <a:tc>
                  <a:txBody>
                    <a:bodyPr/>
                    <a:lstStyle/>
                    <a:p>
                      <a:pPr marL="0" marR="0">
                        <a:lnSpc>
                          <a:spcPct val="115000"/>
                        </a:lnSpc>
                        <a:spcBef>
                          <a:spcPts val="0"/>
                        </a:spcBef>
                        <a:spcAft>
                          <a:spcPts val="0"/>
                        </a:spcAft>
                      </a:pPr>
                      <a:r>
                        <a:rPr lang="en-US" sz="1200" dirty="0" smtClean="0">
                          <a:effectLst/>
                          <a:latin typeface="+mn-lt"/>
                          <a:ea typeface="Calibri" panose="020F0502020204030204" pitchFamily="34" charset="0"/>
                          <a:cs typeface="Times New Roman" panose="02020603050405020304" pitchFamily="18" charset="0"/>
                        </a:rPr>
                        <a:t>Spy v. Spy</a:t>
                      </a:r>
                      <a:endParaRPr lang="en-US" sz="1200" dirty="0">
                        <a:effectLst/>
                        <a:latin typeface="+mn-lt"/>
                        <a:ea typeface="Calibri" panose="020F0502020204030204" pitchFamily="34" charset="0"/>
                        <a:cs typeface="Times New Roman" panose="02020603050405020304" pitchFamily="18" charset="0"/>
                      </a:endParaRPr>
                    </a:p>
                  </a:txBody>
                  <a:tcPr marL="32033" marR="32033" marT="0" marB="0" anchor="ctr"/>
                </a:tc>
                <a:tc>
                  <a:txBody>
                    <a:bodyPr/>
                    <a:lstStyle/>
                    <a:p>
                      <a:pPr marL="0" marR="0">
                        <a:spcBef>
                          <a:spcPts val="0"/>
                        </a:spcBef>
                        <a:spcAft>
                          <a:spcPts val="0"/>
                        </a:spcAft>
                      </a:pPr>
                      <a:r>
                        <a:rPr lang="en-US" sz="500">
                          <a:effectLst/>
                        </a:rPr>
                        <a:t> </a:t>
                      </a:r>
                      <a:endParaRPr lang="en-US" sz="600">
                        <a:solidFill>
                          <a:srgbClr val="000000"/>
                        </a:solidFill>
                        <a:effectLst/>
                        <a:latin typeface="Imprint MT Shadow"/>
                        <a:ea typeface="Calibri" panose="020F0502020204030204" pitchFamily="34" charset="0"/>
                        <a:cs typeface="Imprint MT Shadow"/>
                      </a:endParaRPr>
                    </a:p>
                  </a:txBody>
                  <a:tcPr marL="32033" marR="32033" marT="0" marB="0" anchor="ctr"/>
                </a:tc>
                <a:tc>
                  <a:txBody>
                    <a:bodyPr/>
                    <a:lstStyle/>
                    <a:p>
                      <a:pPr marL="0" marR="0">
                        <a:spcBef>
                          <a:spcPts val="0"/>
                        </a:spcBef>
                        <a:spcAft>
                          <a:spcPts val="0"/>
                        </a:spcAft>
                      </a:pPr>
                      <a:r>
                        <a:rPr lang="en-US" sz="500">
                          <a:effectLst/>
                        </a:rPr>
                        <a:t> </a:t>
                      </a:r>
                      <a:endParaRPr lang="en-US" sz="600">
                        <a:solidFill>
                          <a:srgbClr val="000000"/>
                        </a:solidFill>
                        <a:effectLst/>
                        <a:latin typeface="Imprint MT Shadow"/>
                        <a:ea typeface="Calibri" panose="020F0502020204030204" pitchFamily="34" charset="0"/>
                        <a:cs typeface="Imprint MT Shadow"/>
                      </a:endParaRPr>
                    </a:p>
                  </a:txBody>
                  <a:tcPr marL="32033" marR="32033" marT="0" marB="0" anchor="ctr"/>
                </a:tc>
                <a:tc>
                  <a:txBody>
                    <a:bodyPr/>
                    <a:lstStyle/>
                    <a:p>
                      <a:pPr marL="0" marR="0">
                        <a:spcBef>
                          <a:spcPts val="0"/>
                        </a:spcBef>
                        <a:spcAft>
                          <a:spcPts val="0"/>
                        </a:spcAft>
                      </a:pPr>
                      <a:r>
                        <a:rPr lang="en-US" sz="500">
                          <a:effectLst/>
                        </a:rPr>
                        <a:t> </a:t>
                      </a:r>
                      <a:endParaRPr lang="en-US" sz="600">
                        <a:solidFill>
                          <a:srgbClr val="000000"/>
                        </a:solidFill>
                        <a:effectLst/>
                        <a:latin typeface="Imprint MT Shadow"/>
                        <a:ea typeface="Calibri" panose="020F0502020204030204" pitchFamily="34" charset="0"/>
                        <a:cs typeface="Imprint MT Shadow"/>
                      </a:endParaRPr>
                    </a:p>
                  </a:txBody>
                  <a:tcPr marL="32033" marR="32033" marT="0" marB="0" anchor="ctr"/>
                </a:tc>
                <a:tc>
                  <a:txBody>
                    <a:bodyPr/>
                    <a:lstStyle/>
                    <a:p>
                      <a:pPr marL="0" marR="0">
                        <a:spcBef>
                          <a:spcPts val="0"/>
                        </a:spcBef>
                        <a:spcAft>
                          <a:spcPts val="0"/>
                        </a:spcAft>
                      </a:pPr>
                      <a:r>
                        <a:rPr lang="en-US" sz="500">
                          <a:effectLst/>
                        </a:rPr>
                        <a:t> </a:t>
                      </a:r>
                      <a:endParaRPr lang="en-US" sz="600">
                        <a:solidFill>
                          <a:srgbClr val="000000"/>
                        </a:solidFill>
                        <a:effectLst/>
                        <a:latin typeface="Imprint MT Shadow"/>
                        <a:ea typeface="Calibri" panose="020F0502020204030204" pitchFamily="34" charset="0"/>
                        <a:cs typeface="Imprint MT Shadow"/>
                      </a:endParaRPr>
                    </a:p>
                  </a:txBody>
                  <a:tcPr marL="32033" marR="32033" marT="0" marB="0" anchor="ctr"/>
                </a:tc>
                <a:tc>
                  <a:txBody>
                    <a:bodyPr/>
                    <a:lstStyle/>
                    <a:p>
                      <a:pPr marL="0" marR="0">
                        <a:spcBef>
                          <a:spcPts val="0"/>
                        </a:spcBef>
                        <a:spcAft>
                          <a:spcPts val="0"/>
                        </a:spcAft>
                      </a:pPr>
                      <a:r>
                        <a:rPr lang="en-US" sz="500">
                          <a:effectLst/>
                        </a:rPr>
                        <a:t> </a:t>
                      </a:r>
                      <a:endParaRPr lang="en-US" sz="600">
                        <a:solidFill>
                          <a:srgbClr val="000000"/>
                        </a:solidFill>
                        <a:effectLst/>
                        <a:latin typeface="Imprint MT Shadow"/>
                        <a:ea typeface="Calibri" panose="020F0502020204030204" pitchFamily="34" charset="0"/>
                        <a:cs typeface="Imprint MT Shadow"/>
                      </a:endParaRPr>
                    </a:p>
                  </a:txBody>
                  <a:tcPr marL="32033" marR="32033" marT="0" marB="0" anchor="ctr"/>
                </a:tc>
                <a:tc>
                  <a:txBody>
                    <a:bodyPr/>
                    <a:lstStyle/>
                    <a:p>
                      <a:pPr marL="0" marR="0">
                        <a:spcBef>
                          <a:spcPts val="0"/>
                        </a:spcBef>
                        <a:spcAft>
                          <a:spcPts val="0"/>
                        </a:spcAft>
                      </a:pPr>
                      <a:r>
                        <a:rPr lang="en-US" sz="500">
                          <a:effectLst/>
                        </a:rPr>
                        <a:t> </a:t>
                      </a:r>
                      <a:endParaRPr lang="en-US" sz="600">
                        <a:solidFill>
                          <a:srgbClr val="000000"/>
                        </a:solidFill>
                        <a:effectLst/>
                        <a:latin typeface="Imprint MT Shadow"/>
                        <a:ea typeface="Calibri" panose="020F0502020204030204" pitchFamily="34" charset="0"/>
                        <a:cs typeface="Imprint MT Shadow"/>
                      </a:endParaRPr>
                    </a:p>
                  </a:txBody>
                  <a:tcPr marL="32033" marR="32033" marT="0" marB="0" anchor="ctr"/>
                </a:tc>
                <a:tc>
                  <a:txBody>
                    <a:bodyPr/>
                    <a:lstStyle/>
                    <a:p>
                      <a:pPr marL="0" marR="0">
                        <a:spcBef>
                          <a:spcPts val="0"/>
                        </a:spcBef>
                        <a:spcAft>
                          <a:spcPts val="0"/>
                        </a:spcAft>
                      </a:pPr>
                      <a:r>
                        <a:rPr lang="en-US" sz="500">
                          <a:effectLst/>
                        </a:rPr>
                        <a:t> </a:t>
                      </a:r>
                      <a:endParaRPr lang="en-US" sz="600">
                        <a:solidFill>
                          <a:srgbClr val="000000"/>
                        </a:solidFill>
                        <a:effectLst/>
                        <a:latin typeface="Imprint MT Shadow"/>
                        <a:ea typeface="Calibri" panose="020F0502020204030204" pitchFamily="34" charset="0"/>
                        <a:cs typeface="Imprint MT Shadow"/>
                      </a:endParaRPr>
                    </a:p>
                  </a:txBody>
                  <a:tcPr marL="32033" marR="32033" marT="0" marB="0" anchor="ctr"/>
                </a:tc>
                <a:tc>
                  <a:txBody>
                    <a:bodyPr/>
                    <a:lstStyle/>
                    <a:p>
                      <a:pPr marL="0" marR="0">
                        <a:spcBef>
                          <a:spcPts val="0"/>
                        </a:spcBef>
                        <a:spcAft>
                          <a:spcPts val="0"/>
                        </a:spcAft>
                      </a:pPr>
                      <a:r>
                        <a:rPr lang="en-US" sz="500">
                          <a:effectLst/>
                        </a:rPr>
                        <a:t> </a:t>
                      </a:r>
                      <a:endParaRPr lang="en-US" sz="600">
                        <a:solidFill>
                          <a:srgbClr val="000000"/>
                        </a:solidFill>
                        <a:effectLst/>
                        <a:latin typeface="Imprint MT Shadow"/>
                        <a:ea typeface="Calibri" panose="020F0502020204030204" pitchFamily="34" charset="0"/>
                        <a:cs typeface="Imprint MT Shadow"/>
                      </a:endParaRPr>
                    </a:p>
                  </a:txBody>
                  <a:tcPr marL="32033" marR="32033" marT="0" marB="0" anchor="ctr"/>
                </a:tc>
                <a:tc>
                  <a:txBody>
                    <a:bodyPr/>
                    <a:lstStyle/>
                    <a:p>
                      <a:pPr marL="0" marR="0">
                        <a:spcBef>
                          <a:spcPts val="0"/>
                        </a:spcBef>
                        <a:spcAft>
                          <a:spcPts val="0"/>
                        </a:spcAft>
                      </a:pPr>
                      <a:r>
                        <a:rPr lang="en-US" sz="500">
                          <a:effectLst/>
                        </a:rPr>
                        <a:t> </a:t>
                      </a:r>
                      <a:endParaRPr lang="en-US" sz="600">
                        <a:solidFill>
                          <a:srgbClr val="000000"/>
                        </a:solidFill>
                        <a:effectLst/>
                        <a:latin typeface="Imprint MT Shadow"/>
                        <a:ea typeface="Calibri" panose="020F0502020204030204" pitchFamily="34" charset="0"/>
                        <a:cs typeface="Imprint MT Shadow"/>
                      </a:endParaRPr>
                    </a:p>
                  </a:txBody>
                  <a:tcPr marL="32033" marR="32033" marT="0" marB="0" anchor="ctr"/>
                </a:tc>
                <a:tc>
                  <a:txBody>
                    <a:bodyPr/>
                    <a:lstStyle/>
                    <a:p>
                      <a:pPr marL="0" marR="0">
                        <a:spcBef>
                          <a:spcPts val="0"/>
                        </a:spcBef>
                        <a:spcAft>
                          <a:spcPts val="0"/>
                        </a:spcAft>
                      </a:pPr>
                      <a:r>
                        <a:rPr lang="en-US" sz="500" dirty="0">
                          <a:effectLst/>
                        </a:rPr>
                        <a:t> </a:t>
                      </a:r>
                      <a:endParaRPr lang="en-US" sz="600" dirty="0">
                        <a:solidFill>
                          <a:srgbClr val="000000"/>
                        </a:solidFill>
                        <a:effectLst/>
                        <a:latin typeface="Imprint MT Shadow"/>
                        <a:ea typeface="Calibri" panose="020F0502020204030204" pitchFamily="34" charset="0"/>
                        <a:cs typeface="Imprint MT Shadow"/>
                      </a:endParaRPr>
                    </a:p>
                  </a:txBody>
                  <a:tcPr marL="32033" marR="32033" marT="0" marB="0" anchor="ctr"/>
                </a:tc>
                <a:tc>
                  <a:txBody>
                    <a:bodyPr/>
                    <a:lstStyle/>
                    <a:p>
                      <a:pPr marL="0" marR="0">
                        <a:spcBef>
                          <a:spcPts val="0"/>
                        </a:spcBef>
                        <a:spcAft>
                          <a:spcPts val="0"/>
                        </a:spcAft>
                      </a:pPr>
                      <a:r>
                        <a:rPr lang="en-US" sz="500">
                          <a:effectLst/>
                        </a:rPr>
                        <a:t> </a:t>
                      </a:r>
                      <a:endParaRPr lang="en-US" sz="600">
                        <a:solidFill>
                          <a:srgbClr val="000000"/>
                        </a:solidFill>
                        <a:effectLst/>
                        <a:latin typeface="Imprint MT Shadow"/>
                        <a:ea typeface="Calibri" panose="020F0502020204030204" pitchFamily="34" charset="0"/>
                        <a:cs typeface="Imprint MT Shadow"/>
                      </a:endParaRPr>
                    </a:p>
                  </a:txBody>
                  <a:tcPr marL="32033" marR="32033" marT="0" marB="0" anchor="ctr"/>
                </a:tc>
              </a:tr>
              <a:tr h="338328">
                <a:tc>
                  <a:txBody>
                    <a:bodyPr/>
                    <a:lstStyle/>
                    <a:p>
                      <a:pPr marL="0" marR="0">
                        <a:lnSpc>
                          <a:spcPct val="115000"/>
                        </a:lnSpc>
                        <a:spcBef>
                          <a:spcPts val="0"/>
                        </a:spcBef>
                        <a:spcAft>
                          <a:spcPts val="0"/>
                        </a:spcAft>
                      </a:pPr>
                      <a:r>
                        <a:rPr lang="en-US" sz="1200" dirty="0" smtClean="0">
                          <a:effectLst/>
                          <a:latin typeface="+mn-lt"/>
                          <a:ea typeface="Calibri" panose="020F0502020204030204" pitchFamily="34" charset="0"/>
                          <a:cs typeface="Times New Roman" panose="02020603050405020304" pitchFamily="18" charset="0"/>
                        </a:rPr>
                        <a:t>Surviving WWII</a:t>
                      </a:r>
                      <a:endParaRPr lang="en-US" sz="1200" dirty="0">
                        <a:effectLst/>
                        <a:latin typeface="+mn-lt"/>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r>
              <a:tr h="338328">
                <a:tc>
                  <a:txBody>
                    <a:bodyPr/>
                    <a:lstStyle/>
                    <a:p>
                      <a:pPr marL="0" marR="0">
                        <a:lnSpc>
                          <a:spcPct val="115000"/>
                        </a:lnSpc>
                        <a:spcBef>
                          <a:spcPts val="0"/>
                        </a:spcBef>
                        <a:spcAft>
                          <a:spcPts val="0"/>
                        </a:spcAft>
                      </a:pPr>
                      <a:r>
                        <a:rPr lang="en-US" sz="1200" dirty="0">
                          <a:effectLst/>
                          <a:latin typeface="+mn-lt"/>
                        </a:rPr>
                        <a:t>When Pigs Fly </a:t>
                      </a:r>
                      <a:endParaRPr lang="en-US" sz="1200" dirty="0">
                        <a:effectLst/>
                        <a:latin typeface="+mn-lt"/>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r>
              <a:tr h="338328">
                <a:tc>
                  <a:txBody>
                    <a:bodyPr/>
                    <a:lstStyle/>
                    <a:p>
                      <a:pPr marL="0" marR="0">
                        <a:lnSpc>
                          <a:spcPct val="115000"/>
                        </a:lnSpc>
                        <a:spcBef>
                          <a:spcPts val="0"/>
                        </a:spcBef>
                        <a:spcAft>
                          <a:spcPts val="0"/>
                        </a:spcAft>
                      </a:pPr>
                      <a:r>
                        <a:rPr lang="en-US" sz="1200" dirty="0" smtClean="0">
                          <a:effectLst/>
                          <a:latin typeface="+mn-lt"/>
                        </a:rPr>
                        <a:t>Zombie</a:t>
                      </a:r>
                      <a:endParaRPr lang="en-US" sz="1200" dirty="0">
                        <a:effectLst/>
                        <a:latin typeface="+mn-lt"/>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c>
                  <a:txBody>
                    <a:bodyPr/>
                    <a:lstStyle/>
                    <a:p>
                      <a:pPr marL="0" marR="0">
                        <a:lnSpc>
                          <a:spcPct val="115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033" marR="32033" marT="0" marB="0" anchor="ctr"/>
                </a:tc>
              </a:tr>
            </a:tbl>
          </a:graphicData>
        </a:graphic>
      </p:graphicFrame>
    </p:spTree>
    <p:extLst>
      <p:ext uri="{BB962C8B-B14F-4D97-AF65-F5344CB8AC3E}">
        <p14:creationId xmlns:p14="http://schemas.microsoft.com/office/powerpoint/2010/main" val="264700913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Goals</a:t>
            </a:r>
            <a:endParaRPr lang="en-US" dirty="0"/>
          </a:p>
        </p:txBody>
      </p:sp>
      <p:sp>
        <p:nvSpPr>
          <p:cNvPr id="3" name="Content Placeholder 2"/>
          <p:cNvSpPr>
            <a:spLocks noGrp="1"/>
          </p:cNvSpPr>
          <p:nvPr>
            <p:ph idx="1"/>
          </p:nvPr>
        </p:nvSpPr>
        <p:spPr>
          <a:xfrm>
            <a:off x="457200" y="1600201"/>
            <a:ext cx="8229600" cy="4277071"/>
          </a:xfrm>
        </p:spPr>
        <p:txBody>
          <a:bodyPr/>
          <a:lstStyle/>
          <a:p>
            <a:r>
              <a:rPr lang="en-US" b="0" dirty="0" smtClean="0"/>
              <a:t>Develop 6 years worth of camporees before possibly repeating.</a:t>
            </a:r>
          </a:p>
          <a:p>
            <a:pPr lvl="1"/>
            <a:r>
              <a:rPr lang="en-US" b="0" dirty="0" smtClean="0"/>
              <a:t>After 6 years, a scout that attended their first camporee at age 11 will be aged out of scouts.</a:t>
            </a:r>
          </a:p>
          <a:p>
            <a:r>
              <a:rPr lang="en-US" b="0" dirty="0" smtClean="0"/>
              <a:t>At the conclusion of one camporee, provide the troops with the next camporee’s list of events.</a:t>
            </a:r>
          </a:p>
          <a:p>
            <a:pPr lvl="1"/>
            <a:r>
              <a:rPr lang="en-US" b="0" dirty="0" smtClean="0"/>
              <a:t>This is an excellent opportunity to help troops struggling with regular meeting programming by letting them use regular meetings to work on scout skills for the next camporee.</a:t>
            </a:r>
          </a:p>
        </p:txBody>
      </p:sp>
    </p:spTree>
    <p:extLst>
      <p:ext uri="{BB962C8B-B14F-4D97-AF65-F5344CB8AC3E}">
        <p14:creationId xmlns:p14="http://schemas.microsoft.com/office/powerpoint/2010/main" val="340338819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1907704" y="620688"/>
            <a:ext cx="4914614" cy="5673386"/>
          </a:xfrm>
          <a:prstGeom prst="rect">
            <a:avLst/>
          </a:prstGeom>
        </p:spPr>
      </p:pic>
    </p:spTree>
    <p:extLst>
      <p:ext uri="{BB962C8B-B14F-4D97-AF65-F5344CB8AC3E}">
        <p14:creationId xmlns:p14="http://schemas.microsoft.com/office/powerpoint/2010/main" val="1818152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Zombie Camporee Events</a:t>
            </a:r>
            <a:endParaRPr lang="en-US" dirty="0"/>
          </a:p>
        </p:txBody>
      </p:sp>
      <p:sp>
        <p:nvSpPr>
          <p:cNvPr id="3" name="Content Placeholder 2"/>
          <p:cNvSpPr>
            <a:spLocks noGrp="1"/>
          </p:cNvSpPr>
          <p:nvPr>
            <p:ph idx="1"/>
          </p:nvPr>
        </p:nvSpPr>
        <p:spPr>
          <a:xfrm>
            <a:off x="457200" y="1600201"/>
            <a:ext cx="8229600" cy="4565103"/>
          </a:xfrm>
        </p:spPr>
        <p:txBody>
          <a:bodyPr/>
          <a:lstStyle/>
          <a:p>
            <a:pPr>
              <a:buFont typeface="+mj-lt"/>
              <a:buAutoNum type="arabicPeriod"/>
            </a:pPr>
            <a:r>
              <a:rPr lang="en-US" sz="1600" b="0" dirty="0"/>
              <a:t>Infected Leader: Each unit had leaders and SPL’s at the Camporee HQ when it was overrun. Each patrol will need to capture one of their infected, but stunned, leaders or SPL and bring him to the new HQ to be administered the cure. Directions on how to safely capture, secure and transport a Zombie will be provided. The new HQ location will be in a coded message so the Zombies can’t find our new HQ. </a:t>
            </a:r>
            <a:endParaRPr lang="en-US" sz="1600" b="0" dirty="0" smtClean="0"/>
          </a:p>
          <a:p>
            <a:pPr>
              <a:buFont typeface="+mj-lt"/>
              <a:buAutoNum type="arabicPeriod"/>
            </a:pPr>
            <a:r>
              <a:rPr lang="en-US" sz="1600" b="0" dirty="0" smtClean="0"/>
              <a:t>Pyromania</a:t>
            </a:r>
            <a:r>
              <a:rPr lang="en-US" sz="1600" b="0" dirty="0"/>
              <a:t>: Fire is very good at limiting the spread of the Zombie virus, but steps need to be taken to ensure that the fire does not spread, nor that it attracts too much attention to the new HQ. With all of your matches ruined by drooling Zombies, you have a few basic supplies to get a flame going fast. Use the items provided at the station along with materials found in your daypack (except paper) to invoke a flame. The string is holding a bucket containing the cure over your infected leader. Burn through the string in record time and douse your leader with the cure. You don’t want to get too close and get contaminated. A quick review of burn first-aid will also help you score additional </a:t>
            </a:r>
            <a:r>
              <a:rPr lang="en-US" sz="1600" b="0" dirty="0" smtClean="0"/>
              <a:t>points.</a:t>
            </a:r>
          </a:p>
          <a:p>
            <a:pPr marL="0" indent="0">
              <a:buNone/>
            </a:pPr>
            <a:endParaRPr lang="en-US" sz="1000" dirty="0"/>
          </a:p>
        </p:txBody>
      </p:sp>
    </p:spTree>
    <p:extLst>
      <p:ext uri="{BB962C8B-B14F-4D97-AF65-F5344CB8AC3E}">
        <p14:creationId xmlns:p14="http://schemas.microsoft.com/office/powerpoint/2010/main" val="278507644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Zombie Camporee Events</a:t>
            </a:r>
            <a:endParaRPr lang="en-US" dirty="0"/>
          </a:p>
        </p:txBody>
      </p:sp>
      <p:sp>
        <p:nvSpPr>
          <p:cNvPr id="3" name="Content Placeholder 2"/>
          <p:cNvSpPr>
            <a:spLocks noGrp="1"/>
          </p:cNvSpPr>
          <p:nvPr>
            <p:ph idx="1"/>
          </p:nvPr>
        </p:nvSpPr>
        <p:spPr>
          <a:xfrm>
            <a:off x="457200" y="1600201"/>
            <a:ext cx="8229600" cy="4565103"/>
          </a:xfrm>
        </p:spPr>
        <p:txBody>
          <a:bodyPr/>
          <a:lstStyle/>
          <a:p>
            <a:pPr>
              <a:buFont typeface="+mj-lt"/>
              <a:buAutoNum type="arabicPeriod" startAt="3"/>
            </a:pPr>
            <a:r>
              <a:rPr lang="en-US" sz="1600" b="0" dirty="0" smtClean="0"/>
              <a:t>Finding </a:t>
            </a:r>
            <a:r>
              <a:rPr lang="en-US" sz="1600" b="0" dirty="0"/>
              <a:t>the Cure: The Zombies have hidden parts of the cure throughout the area. They were hidden sometime in the darkness. Use your brains (while you still have them) and a GPS to decode and locate these critical components. Be careful, Zombies are everywhere. When looking for the cure, look high and low. Are you sure you should look behind that tree? </a:t>
            </a:r>
            <a:endParaRPr lang="en-US" sz="1600" b="0" dirty="0" smtClean="0"/>
          </a:p>
          <a:p>
            <a:pPr>
              <a:buFont typeface="+mj-lt"/>
              <a:buAutoNum type="arabicPeriod" startAt="3"/>
            </a:pPr>
            <a:r>
              <a:rPr lang="en-US" sz="1600" b="0" dirty="0" smtClean="0"/>
              <a:t>Monster Mash: You and your Patrol find yourselves in the midst of a full-fledged Zombie outbreak. Zombies have been seen swarming the area, attacking, and leaving numerous injured. Your Patrol comes across an “Army Mash” unit, being overwhelmed and in chaos. A medic will call upon your patrol to use their first aid training from Tenderfoot, Second Class, and First Class requirements to help treat a patient. Once the patient has been treated, your patrol will need to make a portable stretcher and move the patient to the Extraction Point. </a:t>
            </a:r>
          </a:p>
          <a:p>
            <a:pPr>
              <a:buFont typeface="+mj-lt"/>
              <a:buAutoNum type="arabicPeriod" startAt="3"/>
            </a:pPr>
            <a:endParaRPr lang="en-US" sz="1600" b="0" dirty="0"/>
          </a:p>
          <a:p>
            <a:pPr marL="0" indent="0">
              <a:buNone/>
            </a:pPr>
            <a:r>
              <a:rPr lang="en-US" sz="1000" dirty="0"/>
              <a:t> </a:t>
            </a:r>
          </a:p>
        </p:txBody>
      </p:sp>
    </p:spTree>
    <p:extLst>
      <p:ext uri="{BB962C8B-B14F-4D97-AF65-F5344CB8AC3E}">
        <p14:creationId xmlns:p14="http://schemas.microsoft.com/office/powerpoint/2010/main" val="77491829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Zombie Camporee Events</a:t>
            </a:r>
            <a:endParaRPr lang="en-US" dirty="0"/>
          </a:p>
        </p:txBody>
      </p:sp>
      <p:sp>
        <p:nvSpPr>
          <p:cNvPr id="3" name="Content Placeholder 2"/>
          <p:cNvSpPr>
            <a:spLocks noGrp="1"/>
          </p:cNvSpPr>
          <p:nvPr>
            <p:ph idx="1"/>
          </p:nvPr>
        </p:nvSpPr>
        <p:spPr>
          <a:xfrm>
            <a:off x="457200" y="1600201"/>
            <a:ext cx="8229600" cy="4709119"/>
          </a:xfrm>
        </p:spPr>
        <p:txBody>
          <a:bodyPr/>
          <a:lstStyle/>
          <a:p>
            <a:pPr>
              <a:buFont typeface="+mj-lt"/>
              <a:buAutoNum type="arabicPeriod" startAt="5"/>
            </a:pPr>
            <a:r>
              <a:rPr lang="en-US" sz="1600" b="0" dirty="0" smtClean="0"/>
              <a:t>Defend </a:t>
            </a:r>
            <a:r>
              <a:rPr lang="en-US" sz="1600" b="0" dirty="0"/>
              <a:t>the Camp: Listen up, Scout! There's only one thing standing between a Zombie horde and your brains, weapons know-how. That is why you want to train with available weapons! Test your accuracy with throwing knives to make sure you can defend yourself. We’ve located a stash of Zombie Heads that we need you to take out.</a:t>
            </a:r>
          </a:p>
          <a:p>
            <a:pPr>
              <a:buFont typeface="+mj-lt"/>
              <a:buAutoNum type="arabicPeriod" startAt="5"/>
            </a:pPr>
            <a:r>
              <a:rPr lang="en-US" sz="1600" b="0" dirty="0" smtClean="0"/>
              <a:t>Be </a:t>
            </a:r>
            <a:r>
              <a:rPr lang="en-US" sz="1600" b="0" dirty="0"/>
              <a:t>Prepared or Prepare to Be Prepared (for Zombie lunch): There are many types of disasters and emergencies: floods, fires, earthquakes, hurricanes and tornadoes. Unfortunately, this time it’s Zombies. You’ve just heard on TV that Zombies are in your neighborhood. Be prepared to be stuck in your house for a few days – unless the Zombies find you – then you’ll have to run to safety with your pack. You have to properly compile a Ten Essentials bug-out pack. Select items to pack and only pack what is appropriate. Don’t waste any time (the Zombies are here and you need to go now). There may be additional recommended supplements to the </a:t>
            </a:r>
            <a:r>
              <a:rPr lang="en-US" sz="1600" b="0" i="1" dirty="0"/>
              <a:t>ten essentials</a:t>
            </a:r>
            <a:r>
              <a:rPr lang="en-US" sz="1600" b="0" dirty="0"/>
              <a:t> that could be included for bonus points</a:t>
            </a:r>
            <a:r>
              <a:rPr lang="en-US" sz="1600" b="0" dirty="0" smtClean="0"/>
              <a:t>.</a:t>
            </a:r>
            <a:endParaRPr lang="en-US" sz="1600" b="0" dirty="0"/>
          </a:p>
        </p:txBody>
      </p:sp>
    </p:spTree>
    <p:extLst>
      <p:ext uri="{BB962C8B-B14F-4D97-AF65-F5344CB8AC3E}">
        <p14:creationId xmlns:p14="http://schemas.microsoft.com/office/powerpoint/2010/main" val="300349296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Zombie Camporee Events</a:t>
            </a:r>
            <a:endParaRPr lang="en-US" dirty="0"/>
          </a:p>
        </p:txBody>
      </p:sp>
      <p:sp>
        <p:nvSpPr>
          <p:cNvPr id="3" name="Content Placeholder 2"/>
          <p:cNvSpPr>
            <a:spLocks noGrp="1"/>
          </p:cNvSpPr>
          <p:nvPr>
            <p:ph idx="1"/>
          </p:nvPr>
        </p:nvSpPr>
        <p:spPr/>
        <p:txBody>
          <a:bodyPr/>
          <a:lstStyle/>
          <a:p>
            <a:pPr>
              <a:buFont typeface="+mj-lt"/>
              <a:buAutoNum type="arabicPeriod" startAt="7"/>
            </a:pPr>
            <a:r>
              <a:rPr lang="en-US" sz="1600" b="0" dirty="0" smtClean="0"/>
              <a:t>Escape </a:t>
            </a:r>
            <a:r>
              <a:rPr lang="en-US" sz="1600" b="0" dirty="0"/>
              <a:t>Through the Barbed Wire. There are Zombies all around and you need to get from one area to the other without touching the Zombie Barrier. Work your way through holes in a barb wire web without touching the wire, one hole for each team member (or you sound the alarm and the Zombies know where you are). Hurry up. You only have so much time before the Zombies find you anyways. How many of your patrol members can escape to safety before time runs out?</a:t>
            </a:r>
          </a:p>
          <a:p>
            <a:pPr>
              <a:buFont typeface="+mj-lt"/>
              <a:buAutoNum type="arabicPeriod" startAt="7"/>
            </a:pPr>
            <a:r>
              <a:rPr lang="en-US" sz="1600" b="0" dirty="0" smtClean="0"/>
              <a:t>Signal </a:t>
            </a:r>
            <a:r>
              <a:rPr lang="en-US" sz="1600" b="0" dirty="0"/>
              <a:t>for Rescue: The Zombie Apocalypse has started and the world is in chaos. Your patrol needs to get to some place safe and NOW. Luckily, there are helicopters flying all around you but they don’t see your patrol. Be able to use a signal mirror to attract attention. Make visual signs so that a helicopter knows where it can land to pick you up and that you need rescued. Do you know the internationally understood distress signals or will they mistake you for Zombies and fly off</a:t>
            </a:r>
            <a:r>
              <a:rPr lang="en-US" sz="1600" b="0" dirty="0" smtClean="0"/>
              <a:t>?</a:t>
            </a:r>
            <a:endParaRPr lang="en-US" sz="1600" b="0" dirty="0"/>
          </a:p>
        </p:txBody>
      </p:sp>
    </p:spTree>
    <p:extLst>
      <p:ext uri="{BB962C8B-B14F-4D97-AF65-F5344CB8AC3E}">
        <p14:creationId xmlns:p14="http://schemas.microsoft.com/office/powerpoint/2010/main" val="382912464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Zombie Camporee Events</a:t>
            </a:r>
            <a:endParaRPr lang="en-US" dirty="0"/>
          </a:p>
        </p:txBody>
      </p:sp>
      <p:sp>
        <p:nvSpPr>
          <p:cNvPr id="3" name="Content Placeholder 2"/>
          <p:cNvSpPr>
            <a:spLocks noGrp="1"/>
          </p:cNvSpPr>
          <p:nvPr>
            <p:ph idx="1"/>
          </p:nvPr>
        </p:nvSpPr>
        <p:spPr/>
        <p:txBody>
          <a:bodyPr/>
          <a:lstStyle/>
          <a:p>
            <a:pPr>
              <a:buFont typeface="+mj-lt"/>
              <a:buAutoNum type="arabicPeriod" startAt="9"/>
            </a:pPr>
            <a:r>
              <a:rPr lang="en-US" sz="1600" b="0" dirty="0" smtClean="0"/>
              <a:t>Move </a:t>
            </a:r>
            <a:r>
              <a:rPr lang="en-US" sz="1600" b="0" dirty="0"/>
              <a:t>the Zombie Head: Wow!! – Your patrol has found a zombie head and you must dispose of it safely without spreading the virus. Can you safely pick up the head and place it in the biohazard container without getting near it? Remember, Zombie heads can still bite and infect you. Don’t forget to work together as a Patrol, or the head you lose may be your own. </a:t>
            </a:r>
          </a:p>
          <a:p>
            <a:pPr>
              <a:buFont typeface="+mj-lt"/>
              <a:buAutoNum type="arabicPeriod" startAt="9"/>
            </a:pPr>
            <a:r>
              <a:rPr lang="en-US" sz="1600" b="0" dirty="0" smtClean="0"/>
              <a:t>Improve </a:t>
            </a:r>
            <a:r>
              <a:rPr lang="en-US" sz="1600" b="0" dirty="0"/>
              <a:t>Your Fortifications: You’ve managed to make it to the Survival Area, but now you need to fortify it to protect against the oncoming Zombie Hordes! Make sure you know your square, round, and diagonal lashings, as they are the only way to create a barrier across the opening between you and the Zombies!</a:t>
            </a:r>
          </a:p>
          <a:p>
            <a:pPr>
              <a:buFont typeface="+mj-lt"/>
              <a:buAutoNum type="arabicPeriod" startAt="9"/>
            </a:pPr>
            <a:r>
              <a:rPr lang="en-US" sz="1600" b="0" dirty="0" smtClean="0"/>
              <a:t>Undead </a:t>
            </a:r>
            <a:r>
              <a:rPr lang="en-US" sz="1600" b="0" dirty="0"/>
              <a:t>Head: The game </a:t>
            </a:r>
            <a:r>
              <a:rPr lang="en-US" sz="1600" b="0" i="1" dirty="0"/>
              <a:t>Dodgeball </a:t>
            </a:r>
            <a:r>
              <a:rPr lang="en-US" sz="1600" b="0" dirty="0"/>
              <a:t>has become infected. Don’t worrying about a ball touching you; you have to keep the Zombie head from biting you. Two sets of “Infection Matches” will be played simultaneously on separate courts until we get our top two surviving patrols to face off. See who makes it and who doesn't. Competition will begin when the Zombie Apocalypse ends.</a:t>
            </a:r>
          </a:p>
          <a:p>
            <a:pPr>
              <a:buFont typeface="+mj-lt"/>
              <a:buAutoNum type="arabicPeriod" startAt="9"/>
            </a:pPr>
            <a:endParaRPr lang="en-US" sz="1600" b="0" dirty="0"/>
          </a:p>
        </p:txBody>
      </p:sp>
    </p:spTree>
    <p:extLst>
      <p:ext uri="{BB962C8B-B14F-4D97-AF65-F5344CB8AC3E}">
        <p14:creationId xmlns:p14="http://schemas.microsoft.com/office/powerpoint/2010/main" val="271544431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Zombie Event Scoring Guidelines</a:t>
            </a:r>
            <a:endParaRPr lang="en-US" dirty="0"/>
          </a:p>
        </p:txBody>
      </p:sp>
      <p:sp>
        <p:nvSpPr>
          <p:cNvPr id="3" name="Content Placeholder 2"/>
          <p:cNvSpPr>
            <a:spLocks noGrp="1"/>
          </p:cNvSpPr>
          <p:nvPr>
            <p:ph idx="1"/>
          </p:nvPr>
        </p:nvSpPr>
        <p:spPr>
          <a:xfrm>
            <a:off x="457200" y="1340768"/>
            <a:ext cx="8229600" cy="5141167"/>
          </a:xfrm>
        </p:spPr>
        <p:txBody>
          <a:bodyPr/>
          <a:lstStyle/>
          <a:p>
            <a:pPr marL="0" indent="0">
              <a:buNone/>
            </a:pPr>
            <a:r>
              <a:rPr lang="en-US" sz="1600" dirty="0" smtClean="0"/>
              <a:t>Infected Leader Event Scoring: </a:t>
            </a:r>
          </a:p>
          <a:p>
            <a:r>
              <a:rPr lang="en-US" sz="1600" b="0" dirty="0" smtClean="0"/>
              <a:t>Coordinates</a:t>
            </a:r>
            <a:r>
              <a:rPr lang="en-US" sz="1600" b="0" dirty="0"/>
              <a:t>:  N 40</a:t>
            </a:r>
            <a:r>
              <a:rPr lang="en-US" sz="1600" b="0" baseline="30000" dirty="0"/>
              <a:t>O</a:t>
            </a:r>
            <a:r>
              <a:rPr lang="en-US" sz="1600" b="0" dirty="0"/>
              <a:t>  57.606′   W 089</a:t>
            </a:r>
            <a:r>
              <a:rPr lang="en-US" sz="1600" b="0" baseline="30000" dirty="0"/>
              <a:t>O</a:t>
            </a:r>
            <a:r>
              <a:rPr lang="en-US" sz="1600" b="0" dirty="0"/>
              <a:t>  39.451′</a:t>
            </a:r>
          </a:p>
          <a:p>
            <a:r>
              <a:rPr lang="en-US" sz="1600" b="0" dirty="0"/>
              <a:t>Location: Gardner Pavilion</a:t>
            </a:r>
          </a:p>
          <a:p>
            <a:r>
              <a:rPr lang="en-US" sz="1600" b="0" dirty="0" smtClean="0"/>
              <a:t>Instructions</a:t>
            </a:r>
            <a:r>
              <a:rPr lang="en-US" sz="1600" b="0" dirty="0"/>
              <a:t>, a coded location, a decoder, and passport will be provided to each Patrol at Flag Raising. Scouts will need to locate and then secure their infected but stunned leader/SPL. This will involve a long rope and tying a clove hitch around the infected leader/SPL without patrol members letting go of the ends of the rope or touching the victim and then transporting him to the Pyromania event at the “New HQ”. </a:t>
            </a:r>
          </a:p>
          <a:p>
            <a:r>
              <a:rPr lang="en-US" sz="1600" b="0" dirty="0" smtClean="0"/>
              <a:t>Correctly </a:t>
            </a:r>
            <a:r>
              <a:rPr lang="en-US" sz="1600" b="0" dirty="0"/>
              <a:t>tying the clove hitch 20 points</a:t>
            </a:r>
          </a:p>
          <a:p>
            <a:r>
              <a:rPr lang="en-US" sz="1600" b="0" dirty="0" smtClean="0"/>
              <a:t>Time </a:t>
            </a:r>
            <a:r>
              <a:rPr lang="en-US" sz="1600" b="0" dirty="0"/>
              <a:t>for completion bonus points:</a:t>
            </a:r>
          </a:p>
          <a:p>
            <a:pPr marL="0" indent="0">
              <a:buNone/>
            </a:pPr>
            <a:r>
              <a:rPr lang="en-US" sz="1600" b="0" dirty="0"/>
              <a:t>	0-2 minutes	30 pts</a:t>
            </a:r>
          </a:p>
          <a:p>
            <a:pPr marL="0" indent="0">
              <a:buNone/>
            </a:pPr>
            <a:r>
              <a:rPr lang="en-US" sz="1600" b="0" dirty="0"/>
              <a:t>	2-3 minute	</a:t>
            </a:r>
            <a:r>
              <a:rPr lang="en-US" sz="1600" b="0" dirty="0" smtClean="0"/>
              <a:t>	25 </a:t>
            </a:r>
            <a:r>
              <a:rPr lang="en-US" sz="1600" b="0" dirty="0"/>
              <a:t>pts</a:t>
            </a:r>
          </a:p>
          <a:p>
            <a:pPr marL="0" indent="0">
              <a:buNone/>
            </a:pPr>
            <a:r>
              <a:rPr lang="en-US" sz="1600" b="0" dirty="0"/>
              <a:t>	3-4 minutes	20 pts</a:t>
            </a:r>
          </a:p>
          <a:p>
            <a:pPr marL="0" indent="0">
              <a:buNone/>
            </a:pPr>
            <a:r>
              <a:rPr lang="en-US" sz="1600" b="0" dirty="0"/>
              <a:t>	4-5 minutes	15 pts</a:t>
            </a:r>
          </a:p>
          <a:p>
            <a:pPr marL="0" indent="0">
              <a:buNone/>
            </a:pPr>
            <a:r>
              <a:rPr lang="en-US" sz="1600" b="0" dirty="0"/>
              <a:t>	5-6 minutes	10 pts</a:t>
            </a:r>
          </a:p>
          <a:p>
            <a:pPr marL="0" indent="0">
              <a:buNone/>
            </a:pPr>
            <a:r>
              <a:rPr lang="en-US" sz="1600" b="0" dirty="0"/>
              <a:t>	6-7 minutes	5 pts</a:t>
            </a:r>
          </a:p>
          <a:p>
            <a:pPr marL="0" indent="0">
              <a:buNone/>
            </a:pPr>
            <a:r>
              <a:rPr lang="en-US" sz="1600" b="0" dirty="0"/>
              <a:t>	Over 7 minutes </a:t>
            </a:r>
            <a:r>
              <a:rPr lang="en-US" sz="1600" b="0" dirty="0" smtClean="0"/>
              <a:t>	0 </a:t>
            </a:r>
            <a:r>
              <a:rPr lang="en-US" sz="1600" b="0" dirty="0"/>
              <a:t>pts</a:t>
            </a:r>
          </a:p>
          <a:p>
            <a:pPr marL="0" indent="0">
              <a:buNone/>
            </a:pPr>
            <a:r>
              <a:rPr lang="en-US" sz="1600" dirty="0"/>
              <a:t> </a:t>
            </a:r>
            <a:r>
              <a:rPr lang="en-US" sz="1600" dirty="0" smtClean="0"/>
              <a:t>	</a:t>
            </a:r>
            <a:r>
              <a:rPr lang="en-US" sz="1600" b="0" dirty="0" smtClean="0"/>
              <a:t>Total </a:t>
            </a:r>
            <a:r>
              <a:rPr lang="en-US" sz="1600" b="0" dirty="0"/>
              <a:t>points possible: </a:t>
            </a:r>
            <a:r>
              <a:rPr lang="en-US" sz="1600" b="0" dirty="0" smtClean="0"/>
              <a:t>	50 </a:t>
            </a:r>
            <a:r>
              <a:rPr lang="en-US" sz="1600" b="0" dirty="0"/>
              <a:t>points</a:t>
            </a:r>
          </a:p>
          <a:p>
            <a:endParaRPr lang="en-US" sz="1600" dirty="0"/>
          </a:p>
        </p:txBody>
      </p:sp>
    </p:spTree>
    <p:extLst>
      <p:ext uri="{BB962C8B-B14F-4D97-AF65-F5344CB8AC3E}">
        <p14:creationId xmlns:p14="http://schemas.microsoft.com/office/powerpoint/2010/main" val="338104064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Zombie Event Scoring Guidelines</a:t>
            </a:r>
            <a:endParaRPr lang="en-US" dirty="0"/>
          </a:p>
        </p:txBody>
      </p:sp>
      <p:sp>
        <p:nvSpPr>
          <p:cNvPr id="3" name="Content Placeholder 2"/>
          <p:cNvSpPr>
            <a:spLocks noGrp="1"/>
          </p:cNvSpPr>
          <p:nvPr>
            <p:ph idx="1"/>
          </p:nvPr>
        </p:nvSpPr>
        <p:spPr>
          <a:xfrm>
            <a:off x="457200" y="1340768"/>
            <a:ext cx="8229600" cy="5400599"/>
          </a:xfrm>
        </p:spPr>
        <p:txBody>
          <a:bodyPr/>
          <a:lstStyle/>
          <a:p>
            <a:pPr marL="0" indent="0">
              <a:buNone/>
            </a:pPr>
            <a:r>
              <a:rPr lang="en-US" sz="1600" dirty="0" smtClean="0"/>
              <a:t>Pyromania Event Scoring: </a:t>
            </a:r>
          </a:p>
          <a:p>
            <a:r>
              <a:rPr lang="en-US" sz="1600" b="0" dirty="0" smtClean="0"/>
              <a:t>Coordinates</a:t>
            </a:r>
            <a:r>
              <a:rPr lang="en-US" sz="1600" b="0" dirty="0"/>
              <a:t>:  N 40</a:t>
            </a:r>
            <a:r>
              <a:rPr lang="en-US" sz="1600" b="0" baseline="30000" dirty="0"/>
              <a:t>O</a:t>
            </a:r>
            <a:r>
              <a:rPr lang="en-US" sz="1600" b="0" dirty="0"/>
              <a:t>  57.577′   W 089</a:t>
            </a:r>
            <a:r>
              <a:rPr lang="en-US" sz="1600" b="0" baseline="30000" dirty="0"/>
              <a:t>O</a:t>
            </a:r>
            <a:r>
              <a:rPr lang="en-US" sz="1600" b="0" dirty="0"/>
              <a:t>  39.352′</a:t>
            </a:r>
          </a:p>
          <a:p>
            <a:r>
              <a:rPr lang="en-US" sz="1600" b="0" dirty="0"/>
              <a:t>Location: Boyd Shelter</a:t>
            </a:r>
          </a:p>
          <a:p>
            <a:r>
              <a:rPr lang="en-US" sz="1600" b="0" dirty="0" smtClean="0"/>
              <a:t>An </a:t>
            </a:r>
            <a:r>
              <a:rPr lang="en-US" sz="1600" b="0" dirty="0"/>
              <a:t>alternative method of lighting a fire will be used, such as steel wool and a battery. Scouts bring their own tinder (no paraffin, accelerants, or artificial starters). Infected leaders/SPLs will be placed under a suspended bucket of water. Burning through the string douses the leader/SPL. Time starts when the Scouts attempt to ignite their tinder. Up to 25 bonus points can be earned by correctly answering questions on a First Aid for Burns quiz. From here they will be released to their station 3 at 9:00 AM (GPS coordinates on passport).</a:t>
            </a:r>
          </a:p>
          <a:p>
            <a:r>
              <a:rPr lang="en-US" sz="1600" b="0" dirty="0" smtClean="0"/>
              <a:t>Successfully </a:t>
            </a:r>
            <a:r>
              <a:rPr lang="en-US" sz="1600" b="0" dirty="0"/>
              <a:t>starting a fire 10 points</a:t>
            </a:r>
          </a:p>
          <a:p>
            <a:r>
              <a:rPr lang="en-US" sz="1600" b="0" dirty="0" smtClean="0"/>
              <a:t>Time </a:t>
            </a:r>
            <a:r>
              <a:rPr lang="en-US" sz="1600" b="0" dirty="0"/>
              <a:t>to burn through the string bonus points:</a:t>
            </a:r>
          </a:p>
          <a:p>
            <a:pPr marL="0" indent="0">
              <a:buNone/>
            </a:pPr>
            <a:r>
              <a:rPr lang="en-US" sz="1600" b="0" dirty="0"/>
              <a:t>	0-1 minute	</a:t>
            </a:r>
            <a:r>
              <a:rPr lang="en-US" sz="1600" b="0" dirty="0" smtClean="0"/>
              <a:t>	30 </a:t>
            </a:r>
            <a:r>
              <a:rPr lang="en-US" sz="1600" b="0" dirty="0"/>
              <a:t>pts</a:t>
            </a:r>
          </a:p>
          <a:p>
            <a:pPr marL="0" indent="0">
              <a:buNone/>
            </a:pPr>
            <a:r>
              <a:rPr lang="en-US" sz="1600" b="0" dirty="0"/>
              <a:t>	1-1.5 minutes	25 pts</a:t>
            </a:r>
          </a:p>
          <a:p>
            <a:pPr marL="0" indent="0">
              <a:buNone/>
            </a:pPr>
            <a:r>
              <a:rPr lang="en-US" sz="1600" b="0" dirty="0"/>
              <a:t>	1.5-2 minutes	20 pts</a:t>
            </a:r>
          </a:p>
          <a:p>
            <a:pPr marL="0" indent="0">
              <a:buNone/>
            </a:pPr>
            <a:r>
              <a:rPr lang="en-US" sz="1600" b="0" dirty="0"/>
              <a:t>	2-2.5 minutes	15 pts</a:t>
            </a:r>
          </a:p>
          <a:p>
            <a:pPr marL="0" indent="0">
              <a:buNone/>
            </a:pPr>
            <a:r>
              <a:rPr lang="en-US" sz="1600" b="0" dirty="0"/>
              <a:t>	2.5-3 minutes	10 pts</a:t>
            </a:r>
          </a:p>
          <a:p>
            <a:pPr marL="0" indent="0">
              <a:buNone/>
            </a:pPr>
            <a:r>
              <a:rPr lang="en-US" sz="1600" b="0" dirty="0"/>
              <a:t>	3-3.5 minutes	5 pts</a:t>
            </a:r>
          </a:p>
          <a:p>
            <a:pPr marL="0" indent="0">
              <a:buNone/>
            </a:pPr>
            <a:r>
              <a:rPr lang="en-US" sz="1600" b="0" dirty="0"/>
              <a:t>	Over 3.5 minutes </a:t>
            </a:r>
            <a:r>
              <a:rPr lang="en-US" sz="1600" b="0" dirty="0" smtClean="0"/>
              <a:t>	0 </a:t>
            </a:r>
            <a:r>
              <a:rPr lang="en-US" sz="1600" b="0" dirty="0"/>
              <a:t>pts</a:t>
            </a:r>
          </a:p>
          <a:p>
            <a:pPr marL="0" indent="0">
              <a:buNone/>
            </a:pPr>
            <a:r>
              <a:rPr lang="en-US" sz="1600" b="0" dirty="0"/>
              <a:t> </a:t>
            </a:r>
            <a:r>
              <a:rPr lang="en-US" sz="1600" b="0" dirty="0" smtClean="0"/>
              <a:t>	Total </a:t>
            </a:r>
            <a:r>
              <a:rPr lang="en-US" sz="1600" b="0" dirty="0"/>
              <a:t>points possible: 65 points</a:t>
            </a:r>
          </a:p>
        </p:txBody>
      </p:sp>
    </p:spTree>
    <p:extLst>
      <p:ext uri="{BB962C8B-B14F-4D97-AF65-F5344CB8AC3E}">
        <p14:creationId xmlns:p14="http://schemas.microsoft.com/office/powerpoint/2010/main" val="147055402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Camporee</a:t>
            </a:r>
            <a:endParaRPr lang="en-US" dirty="0"/>
          </a:p>
        </p:txBody>
      </p:sp>
      <p:sp>
        <p:nvSpPr>
          <p:cNvPr id="3" name="Content Placeholder 2"/>
          <p:cNvSpPr>
            <a:spLocks noGrp="1"/>
          </p:cNvSpPr>
          <p:nvPr>
            <p:ph idx="1"/>
          </p:nvPr>
        </p:nvSpPr>
        <p:spPr/>
        <p:txBody>
          <a:bodyPr/>
          <a:lstStyle/>
          <a:p>
            <a:r>
              <a:rPr lang="en-US" dirty="0"/>
              <a:t>Camporees are a chance to join in one of the oldest traditions in Boy Scout history – Coming together as a District for Scouting competition. </a:t>
            </a:r>
            <a:endParaRPr lang="en-US" dirty="0" smtClean="0"/>
          </a:p>
          <a:p>
            <a:r>
              <a:rPr lang="en-US" dirty="0" smtClean="0"/>
              <a:t>District </a:t>
            </a:r>
            <a:r>
              <a:rPr lang="en-US" dirty="0"/>
              <a:t>gatherings provide an opportunity to match skills against others within our district. </a:t>
            </a:r>
            <a:endParaRPr lang="en-US" dirty="0" smtClean="0"/>
          </a:p>
          <a:p>
            <a:r>
              <a:rPr lang="en-US" dirty="0" smtClean="0"/>
              <a:t>Camporees promote </a:t>
            </a:r>
            <a:r>
              <a:rPr lang="en-US" dirty="0"/>
              <a:t>fun, friendship, and fellowship. </a:t>
            </a:r>
          </a:p>
          <a:p>
            <a:endParaRPr lang="en-US" dirty="0"/>
          </a:p>
        </p:txBody>
      </p:sp>
    </p:spTree>
    <p:extLst>
      <p:ext uri="{BB962C8B-B14F-4D97-AF65-F5344CB8AC3E}">
        <p14:creationId xmlns:p14="http://schemas.microsoft.com/office/powerpoint/2010/main" val="326097922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Event</a:t>
            </a:r>
            <a:endParaRPr lang="en-US" dirty="0"/>
          </a:p>
        </p:txBody>
      </p:sp>
      <p:sp>
        <p:nvSpPr>
          <p:cNvPr id="3" name="Content Placeholder 2"/>
          <p:cNvSpPr>
            <a:spLocks noGrp="1"/>
          </p:cNvSpPr>
          <p:nvPr>
            <p:ph idx="1"/>
          </p:nvPr>
        </p:nvSpPr>
        <p:spPr>
          <a:xfrm>
            <a:off x="323528" y="1340769"/>
            <a:ext cx="8568952" cy="4464496"/>
          </a:xfrm>
        </p:spPr>
        <p:txBody>
          <a:bodyPr/>
          <a:lstStyle/>
          <a:p>
            <a:r>
              <a:rPr lang="en-US" sz="2400" b="0" dirty="0" smtClean="0"/>
              <a:t>When a patrol completed each event, they received part of a jigsaw puzzle.</a:t>
            </a:r>
          </a:p>
          <a:p>
            <a:r>
              <a:rPr lang="en-US" sz="2400" b="0" dirty="0" smtClean="0"/>
              <a:t>At the end of the day, the could put their jigsaw puzzle together.</a:t>
            </a:r>
          </a:p>
          <a:p>
            <a:r>
              <a:rPr lang="en-US" sz="2400" b="0" dirty="0" smtClean="0"/>
              <a:t>The jigsaw puzzle was a Rebus puzzle that needed to be solved for the time and location of the final event.</a:t>
            </a:r>
          </a:p>
          <a:p>
            <a:r>
              <a:rPr lang="en-US" sz="2400" b="0" dirty="0" smtClean="0"/>
              <a:t>The final event was eliminating the Zombies with water balloons.</a:t>
            </a:r>
          </a:p>
          <a:p>
            <a:r>
              <a:rPr lang="en-US" sz="2400" b="0" dirty="0" smtClean="0"/>
              <a:t>The number of balloons they received depended upon how well they did during the day.</a:t>
            </a:r>
          </a:p>
          <a:p>
            <a:r>
              <a:rPr lang="en-US" sz="2400" b="0" dirty="0" smtClean="0"/>
              <a:t>The Zombies also had some water balloons.</a:t>
            </a:r>
            <a:endParaRPr lang="en-US" sz="2400" b="0" dirty="0"/>
          </a:p>
        </p:txBody>
      </p:sp>
    </p:spTree>
    <p:extLst>
      <p:ext uri="{BB962C8B-B14F-4D97-AF65-F5344CB8AC3E}">
        <p14:creationId xmlns:p14="http://schemas.microsoft.com/office/powerpoint/2010/main" val="341887543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692694"/>
            <a:ext cx="4320480" cy="4945505"/>
          </a:xfrm>
          <a:prstGeom prst="rect">
            <a:avLst/>
          </a:prstGeom>
        </p:spPr>
      </p:pic>
      <p:pic>
        <p:nvPicPr>
          <p:cNvPr id="3" name="Picture 2"/>
          <p:cNvPicPr>
            <a:picLocks noChangeAspect="1"/>
          </p:cNvPicPr>
          <p:nvPr/>
        </p:nvPicPr>
        <p:blipFill>
          <a:blip r:embed="rId3"/>
          <a:stretch>
            <a:fillRect/>
          </a:stretch>
        </p:blipFill>
        <p:spPr>
          <a:xfrm>
            <a:off x="4572000" y="692694"/>
            <a:ext cx="4376712" cy="5032005"/>
          </a:xfrm>
          <a:prstGeom prst="rect">
            <a:avLst/>
          </a:prstGeom>
        </p:spPr>
      </p:pic>
    </p:spTree>
    <p:extLst>
      <p:ext uri="{BB962C8B-B14F-4D97-AF65-F5344CB8AC3E}">
        <p14:creationId xmlns:p14="http://schemas.microsoft.com/office/powerpoint/2010/main" val="1069223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Camporee Events</a:t>
            </a:r>
            <a:endParaRPr lang="en-US" dirty="0"/>
          </a:p>
        </p:txBody>
      </p:sp>
      <p:sp>
        <p:nvSpPr>
          <p:cNvPr id="3" name="Content Placeholder 2"/>
          <p:cNvSpPr>
            <a:spLocks noGrp="1"/>
          </p:cNvSpPr>
          <p:nvPr>
            <p:ph idx="1"/>
          </p:nvPr>
        </p:nvSpPr>
        <p:spPr>
          <a:xfrm>
            <a:off x="457200" y="1600201"/>
            <a:ext cx="8229600" cy="4781127"/>
          </a:xfrm>
        </p:spPr>
        <p:txBody>
          <a:bodyPr/>
          <a:lstStyle/>
          <a:p>
            <a:r>
              <a:rPr lang="en-US" sz="1600" dirty="0"/>
              <a:t>Zombie Theater: </a:t>
            </a:r>
            <a:r>
              <a:rPr lang="en-US" sz="1600" b="0" dirty="0"/>
              <a:t>Every Troop is encouraged to have a skit at the campfire on Saturday night. Most importantly…EVERY skit must contain something about Zombies! It’s time to get creative with a new skit or by reworking some of those old skits that we see every Camporee. Costumes are encouraged. An award will be given for the best and most original skit</a:t>
            </a:r>
            <a:r>
              <a:rPr lang="en-US" sz="1600" b="0" dirty="0" smtClean="0"/>
              <a:t>.</a:t>
            </a:r>
          </a:p>
          <a:p>
            <a:r>
              <a:rPr lang="en-US" sz="1600" dirty="0"/>
              <a:t>Costume </a:t>
            </a:r>
            <a:r>
              <a:rPr lang="en-US" sz="1600" dirty="0" smtClean="0"/>
              <a:t>Challenge: </a:t>
            </a:r>
            <a:r>
              <a:rPr lang="en-US" sz="1600" b="0" dirty="0" smtClean="0"/>
              <a:t>Turn </a:t>
            </a:r>
            <a:r>
              <a:rPr lang="en-US" sz="1600" b="0" dirty="0"/>
              <a:t>one of your adult leaders into a terrifying Zombie. Some say that all adult scout leaders look like Zombies after a day or so in the woods with Scouts! See if you can’t help them to look a little more Zombie-like. Costume and make-up are by the youth, the leader is just the model! </a:t>
            </a:r>
          </a:p>
          <a:p>
            <a:r>
              <a:rPr lang="en-US" sz="1600" dirty="0" smtClean="0"/>
              <a:t>Zombie </a:t>
            </a:r>
            <a:r>
              <a:rPr lang="en-US" sz="1600" dirty="0"/>
              <a:t>Spirit/Costume </a:t>
            </a:r>
            <a:r>
              <a:rPr lang="en-US" sz="1600" dirty="0" smtClean="0"/>
              <a:t>Contest: </a:t>
            </a:r>
            <a:r>
              <a:rPr lang="en-US" sz="1600" b="0" dirty="0" smtClean="0"/>
              <a:t>This </a:t>
            </a:r>
            <a:r>
              <a:rPr lang="en-US" sz="1600" b="0" dirty="0"/>
              <a:t>award will go to the Troop with the highest percentage of participating individuals combined with the best costumes/make-up and the leader most like a Zombie from the above Costume Challenge.</a:t>
            </a:r>
          </a:p>
          <a:p>
            <a:r>
              <a:rPr lang="en-US" sz="1600" dirty="0"/>
              <a:t>Zombie Cook </a:t>
            </a:r>
            <a:r>
              <a:rPr lang="en-US" sz="1600" dirty="0" smtClean="0"/>
              <a:t>Off: </a:t>
            </a:r>
            <a:r>
              <a:rPr lang="en-US" sz="1600" b="0" dirty="0" smtClean="0"/>
              <a:t>Every </a:t>
            </a:r>
            <a:r>
              <a:rPr lang="en-US" sz="1600" b="0" dirty="0"/>
              <a:t>unit needs to produce a main dish, dessert, or appetizer based on the Zombie theme. These will be judged by the camporee staff at supper on Saturday. The recipe should be included with every submittal. Please be aware that poisoning of the staff will not be looked upon favorably and is grounds for disqualification. </a:t>
            </a:r>
          </a:p>
          <a:p>
            <a:endParaRPr lang="en-US" sz="1600" b="0" dirty="0"/>
          </a:p>
        </p:txBody>
      </p:sp>
    </p:spTree>
    <p:extLst>
      <p:ext uri="{BB962C8B-B14F-4D97-AF65-F5344CB8AC3E}">
        <p14:creationId xmlns:p14="http://schemas.microsoft.com/office/powerpoint/2010/main" val="113297591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Champion Plaque Design</a:t>
            </a:r>
            <a:endParaRPr lang="en-US" dirty="0"/>
          </a:p>
        </p:txBody>
      </p:sp>
      <p:pic>
        <p:nvPicPr>
          <p:cNvPr id="4" name="Content Placeholder 3"/>
          <p:cNvPicPr>
            <a:picLocks noGrp="1" noChangeAspect="1"/>
          </p:cNvPicPr>
          <p:nvPr>
            <p:ph idx="1"/>
          </p:nvPr>
        </p:nvPicPr>
        <p:blipFill>
          <a:blip r:embed="rId2" cstate="print"/>
          <a:srcRect/>
          <a:stretch>
            <a:fillRect/>
          </a:stretch>
        </p:blipFill>
        <p:spPr bwMode="auto">
          <a:xfrm>
            <a:off x="2796021" y="2671704"/>
            <a:ext cx="3168352" cy="3168352"/>
          </a:xfrm>
          <a:prstGeom prst="rect">
            <a:avLst/>
          </a:prstGeom>
          <a:noFill/>
          <a:ln w="9525">
            <a:noFill/>
            <a:miter lim="800000"/>
            <a:headEnd/>
            <a:tailEnd/>
          </a:ln>
        </p:spPr>
      </p:pic>
      <p:sp>
        <p:nvSpPr>
          <p:cNvPr id="5" name="TextBox 4"/>
          <p:cNvSpPr txBox="1"/>
          <p:nvPr/>
        </p:nvSpPr>
        <p:spPr>
          <a:xfrm>
            <a:off x="1763688" y="1399728"/>
            <a:ext cx="5400600" cy="1323439"/>
          </a:xfrm>
          <a:prstGeom prst="rect">
            <a:avLst/>
          </a:prstGeom>
          <a:noFill/>
        </p:spPr>
        <p:txBody>
          <a:bodyPr wrap="square" rtlCol="0">
            <a:spAutoFit/>
          </a:bodyPr>
          <a:lstStyle/>
          <a:p>
            <a:pPr algn="ctr"/>
            <a:r>
              <a:rPr lang="en-US" sz="4000" b="1" dirty="0">
                <a:solidFill>
                  <a:srgbClr val="D6251A"/>
                </a:solidFill>
                <a:latin typeface="Something Strange" panose="02000500000000000000" pitchFamily="2" charset="0"/>
              </a:rPr>
              <a:t>Zombie Apocalypse </a:t>
            </a:r>
            <a:endParaRPr lang="en-US" sz="4000" b="1" dirty="0" smtClean="0">
              <a:solidFill>
                <a:srgbClr val="D6251A"/>
              </a:solidFill>
              <a:latin typeface="Something Strange" panose="02000500000000000000" pitchFamily="2" charset="0"/>
            </a:endParaRPr>
          </a:p>
          <a:p>
            <a:pPr algn="ctr"/>
            <a:r>
              <a:rPr lang="en-US" sz="4000" b="1" dirty="0" smtClean="0">
                <a:solidFill>
                  <a:srgbClr val="D6251A"/>
                </a:solidFill>
                <a:latin typeface="Something Strange" panose="02000500000000000000" pitchFamily="2" charset="0"/>
              </a:rPr>
              <a:t>Survival </a:t>
            </a:r>
            <a:r>
              <a:rPr lang="en-US" sz="4000" b="1" dirty="0">
                <a:solidFill>
                  <a:srgbClr val="D6251A"/>
                </a:solidFill>
                <a:latin typeface="Something Strange" panose="02000500000000000000" pitchFamily="2" charset="0"/>
              </a:rPr>
              <a:t>Team Champions</a:t>
            </a:r>
            <a:endParaRPr lang="en-US" sz="4000" dirty="0">
              <a:solidFill>
                <a:srgbClr val="D6251A"/>
              </a:solidFill>
              <a:latin typeface="Something Strange" panose="02000500000000000000" pitchFamily="2" charset="0"/>
            </a:endParaRPr>
          </a:p>
        </p:txBody>
      </p:sp>
      <p:sp>
        <p:nvSpPr>
          <p:cNvPr id="6" name="TextBox 5"/>
          <p:cNvSpPr txBox="1"/>
          <p:nvPr/>
        </p:nvSpPr>
        <p:spPr>
          <a:xfrm>
            <a:off x="2664115" y="5840056"/>
            <a:ext cx="3432163" cy="523220"/>
          </a:xfrm>
          <a:prstGeom prst="rect">
            <a:avLst/>
          </a:prstGeom>
          <a:noFill/>
        </p:spPr>
        <p:txBody>
          <a:bodyPr wrap="square" rtlCol="0">
            <a:spAutoFit/>
          </a:bodyPr>
          <a:lstStyle/>
          <a:p>
            <a:r>
              <a:rPr lang="en-US" sz="2800" b="1" dirty="0" smtClean="0">
                <a:solidFill>
                  <a:srgbClr val="D6251A"/>
                </a:solidFill>
                <a:latin typeface="Something Strange" panose="02000500000000000000" pitchFamily="2" charset="0"/>
              </a:rPr>
              <a:t>Wood District Camporee</a:t>
            </a:r>
            <a:endParaRPr lang="en-US" sz="2800" dirty="0">
              <a:solidFill>
                <a:srgbClr val="D6251A"/>
              </a:solidFill>
              <a:latin typeface="Something Strange" panose="02000500000000000000" pitchFamily="2" charset="0"/>
            </a:endParaRPr>
          </a:p>
        </p:txBody>
      </p:sp>
    </p:spTree>
    <p:extLst>
      <p:ext uri="{BB962C8B-B14F-4D97-AF65-F5344CB8AC3E}">
        <p14:creationId xmlns:p14="http://schemas.microsoft.com/office/powerpoint/2010/main" val="382072298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Participation Award</a:t>
            </a:r>
            <a:endParaRPr lang="en-US" dirty="0"/>
          </a:p>
        </p:txBody>
      </p:sp>
      <p:sp>
        <p:nvSpPr>
          <p:cNvPr id="4" name="Content Placeholder 3"/>
          <p:cNvSpPr>
            <a:spLocks noGrp="1"/>
          </p:cNvSpPr>
          <p:nvPr>
            <p:ph idx="1"/>
          </p:nvPr>
        </p:nvSpPr>
        <p:spPr>
          <a:xfrm>
            <a:off x="5580112" y="1600201"/>
            <a:ext cx="3312368" cy="1396751"/>
          </a:xfrm>
        </p:spPr>
        <p:txBody>
          <a:bodyPr/>
          <a:lstStyle/>
          <a:p>
            <a:pPr marL="0" indent="0">
              <a:buNone/>
            </a:pPr>
            <a:r>
              <a:rPr lang="en-US" sz="2400" dirty="0" smtClean="0"/>
              <a:t>All participants received a safety bandana rather than a patch.</a:t>
            </a:r>
            <a:endParaRPr lang="en-US" sz="2400" dirty="0"/>
          </a:p>
        </p:txBody>
      </p:sp>
      <p:pic>
        <p:nvPicPr>
          <p:cNvPr id="5" name="Picture 4"/>
          <p:cNvPicPr>
            <a:picLocks noChangeAspect="1"/>
          </p:cNvPicPr>
          <p:nvPr/>
        </p:nvPicPr>
        <p:blipFill>
          <a:blip r:embed="rId2"/>
          <a:stretch>
            <a:fillRect/>
          </a:stretch>
        </p:blipFill>
        <p:spPr>
          <a:xfrm>
            <a:off x="179512" y="1340768"/>
            <a:ext cx="5334565" cy="5328592"/>
          </a:xfrm>
          <a:prstGeom prst="rect">
            <a:avLst/>
          </a:prstGeom>
        </p:spPr>
      </p:pic>
    </p:spTree>
    <p:extLst>
      <p:ext uri="{BB962C8B-B14F-4D97-AF65-F5344CB8AC3E}">
        <p14:creationId xmlns:p14="http://schemas.microsoft.com/office/powerpoint/2010/main" val="271660963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Zombie Invasion Evaluation Form</a:t>
            </a:r>
            <a:endParaRPr lang="en-US" dirty="0"/>
          </a:p>
        </p:txBody>
      </p:sp>
      <p:sp>
        <p:nvSpPr>
          <p:cNvPr id="3" name="Content Placeholder 2"/>
          <p:cNvSpPr>
            <a:spLocks noGrp="1"/>
          </p:cNvSpPr>
          <p:nvPr>
            <p:ph idx="1"/>
          </p:nvPr>
        </p:nvSpPr>
        <p:spPr>
          <a:xfrm>
            <a:off x="251520" y="1340768"/>
            <a:ext cx="8712968" cy="4608511"/>
          </a:xfrm>
        </p:spPr>
        <p:txBody>
          <a:bodyPr/>
          <a:lstStyle/>
          <a:p>
            <a:pPr marL="0" indent="0">
              <a:buNone/>
            </a:pPr>
            <a:r>
              <a:rPr lang="en-US" sz="1400" dirty="0" smtClean="0"/>
              <a:t>Paperwork </a:t>
            </a:r>
            <a:r>
              <a:rPr lang="en-US" sz="1400" dirty="0"/>
              <a:t>is the most exciting part of the camporee! Well, no...actually that's totally not true. But for the folks running the camporee, reading all the positive comments from Scouts and Scouters is plenty exciting; and heartwarming too. And for those attendees who might be less than satisfied, a nice evaluation form is the perfect opportunity for them to express their dissatisfaction with constructive criticism so camporees can be improved in the future. Besides, how else will we know who to recruit to help enhance things next time! </a:t>
            </a:r>
          </a:p>
          <a:p>
            <a:pPr marL="0" indent="0">
              <a:buNone/>
            </a:pPr>
            <a:r>
              <a:rPr lang="en-US" sz="1400" dirty="0"/>
              <a:t> </a:t>
            </a:r>
          </a:p>
          <a:p>
            <a:pPr marL="0" indent="0">
              <a:buNone/>
            </a:pPr>
            <a:r>
              <a:rPr lang="en-US" sz="1400" dirty="0"/>
              <a:t>Rate the following on a scale of 1-5 with 5 being the best. Please include comments. </a:t>
            </a:r>
          </a:p>
          <a:p>
            <a:pPr marL="0" indent="0">
              <a:buNone/>
            </a:pPr>
            <a:r>
              <a:rPr lang="en-US" sz="1400" dirty="0"/>
              <a:t> </a:t>
            </a:r>
          </a:p>
          <a:p>
            <a:pPr marL="0" lvl="0" indent="0">
              <a:buNone/>
            </a:pPr>
            <a:r>
              <a:rPr lang="en-US" sz="1400" dirty="0"/>
              <a:t>Location (Camp and Facilities)     1   2   3   4   5	Suggestions for other locations:</a:t>
            </a:r>
          </a:p>
          <a:p>
            <a:pPr marL="0" indent="0">
              <a:buNone/>
            </a:pPr>
            <a:r>
              <a:rPr lang="en-US" sz="1400" dirty="0"/>
              <a:t> </a:t>
            </a:r>
          </a:p>
          <a:p>
            <a:pPr marL="0" lvl="0" indent="0">
              <a:buNone/>
            </a:pPr>
            <a:r>
              <a:rPr lang="en-US" sz="1400" dirty="0"/>
              <a:t>Information Package (overall)     1   2   3   4   5</a:t>
            </a:r>
          </a:p>
          <a:p>
            <a:pPr marL="0" indent="0">
              <a:buNone/>
            </a:pPr>
            <a:r>
              <a:rPr lang="en-US" sz="1400" dirty="0"/>
              <a:t> </a:t>
            </a:r>
          </a:p>
          <a:p>
            <a:pPr marL="0" indent="0">
              <a:buNone/>
            </a:pPr>
            <a:r>
              <a:rPr lang="en-US" sz="1400" dirty="0"/>
              <a:t>      Did it help prepare you for this weekend?   1   2   3   4   5</a:t>
            </a:r>
          </a:p>
          <a:p>
            <a:pPr marL="0" indent="0">
              <a:buNone/>
            </a:pPr>
            <a:r>
              <a:rPr lang="en-US" sz="1400" dirty="0"/>
              <a:t> </a:t>
            </a:r>
          </a:p>
          <a:p>
            <a:pPr marL="0" indent="0">
              <a:buNone/>
            </a:pPr>
            <a:r>
              <a:rPr lang="en-US" sz="1400" dirty="0"/>
              <a:t>      Did you receive it in time?   1   2   3   4   5   (1 Way too late, 5 Right when I needed it.) </a:t>
            </a:r>
          </a:p>
          <a:p>
            <a:pPr marL="0" indent="0">
              <a:buNone/>
            </a:pPr>
            <a:r>
              <a:rPr lang="en-US" sz="1400" dirty="0"/>
              <a:t> </a:t>
            </a:r>
          </a:p>
          <a:p>
            <a:pPr marL="0" indent="0">
              <a:buNone/>
            </a:pPr>
            <a:r>
              <a:rPr lang="en-US" sz="1400" dirty="0"/>
              <a:t>      Was any information missing that should have been included?     Yes     No     (If yes, please explain)</a:t>
            </a:r>
          </a:p>
          <a:p>
            <a:pPr marL="0" indent="0">
              <a:buNone/>
            </a:pPr>
            <a:r>
              <a:rPr lang="en-US" sz="1600" dirty="0"/>
              <a:t> </a:t>
            </a:r>
          </a:p>
          <a:p>
            <a:pPr marL="0" indent="0">
              <a:buNone/>
            </a:pPr>
            <a:r>
              <a:rPr lang="en-US" sz="1000" dirty="0"/>
              <a:t> </a:t>
            </a:r>
          </a:p>
        </p:txBody>
      </p:sp>
    </p:spTree>
    <p:extLst>
      <p:ext uri="{BB962C8B-B14F-4D97-AF65-F5344CB8AC3E}">
        <p14:creationId xmlns:p14="http://schemas.microsoft.com/office/powerpoint/2010/main" val="182960354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Zombie Invasion Evaluation Form</a:t>
            </a:r>
            <a:endParaRPr lang="en-US" dirty="0"/>
          </a:p>
        </p:txBody>
      </p:sp>
      <p:sp>
        <p:nvSpPr>
          <p:cNvPr id="3" name="Content Placeholder 2"/>
          <p:cNvSpPr>
            <a:spLocks noGrp="1"/>
          </p:cNvSpPr>
          <p:nvPr>
            <p:ph idx="1"/>
          </p:nvPr>
        </p:nvSpPr>
        <p:spPr>
          <a:xfrm>
            <a:off x="251520" y="1340768"/>
            <a:ext cx="8640960" cy="5112567"/>
          </a:xfrm>
        </p:spPr>
        <p:txBody>
          <a:bodyPr/>
          <a:lstStyle/>
          <a:p>
            <a:pPr marL="0" lvl="0" indent="0">
              <a:buNone/>
            </a:pPr>
            <a:r>
              <a:rPr lang="en-US" sz="1400" dirty="0" smtClean="0"/>
              <a:t>Staff </a:t>
            </a:r>
            <a:r>
              <a:rPr lang="en-US" sz="1400" dirty="0"/>
              <a:t>(Overall)     1   2   3   4   5</a:t>
            </a:r>
          </a:p>
          <a:p>
            <a:pPr marL="0" indent="0">
              <a:buNone/>
            </a:pPr>
            <a:r>
              <a:rPr lang="en-US" sz="1400" dirty="0"/>
              <a:t/>
            </a:r>
            <a:br>
              <a:rPr lang="en-US" sz="1400" dirty="0"/>
            </a:br>
            <a:r>
              <a:rPr lang="en-US" sz="1400" dirty="0"/>
              <a:t>      Ease of Registration     1   2   3   4   5</a:t>
            </a:r>
          </a:p>
          <a:p>
            <a:pPr marL="0" indent="0">
              <a:buNone/>
            </a:pPr>
            <a:r>
              <a:rPr lang="en-US" sz="1400" dirty="0"/>
              <a:t> </a:t>
            </a:r>
          </a:p>
          <a:p>
            <a:pPr marL="0" indent="0">
              <a:buNone/>
            </a:pPr>
            <a:r>
              <a:rPr lang="en-US" sz="1400" dirty="0"/>
              <a:t>      Was Staff Responsive?     1   2   3   4   5</a:t>
            </a:r>
          </a:p>
          <a:p>
            <a:pPr marL="0" indent="0">
              <a:buNone/>
            </a:pPr>
            <a:r>
              <a:rPr lang="en-US" sz="1400" dirty="0"/>
              <a:t> </a:t>
            </a:r>
          </a:p>
          <a:p>
            <a:pPr marL="0" lvl="0" indent="0">
              <a:buNone/>
            </a:pPr>
            <a:r>
              <a:rPr lang="en-US" sz="1400" dirty="0"/>
              <a:t>Event/Station Locations (overall)     1   2   3   4   5</a:t>
            </a:r>
          </a:p>
          <a:p>
            <a:pPr marL="0" indent="0">
              <a:buNone/>
            </a:pPr>
            <a:r>
              <a:rPr lang="en-US" sz="1400" dirty="0"/>
              <a:t/>
            </a:r>
            <a:br>
              <a:rPr lang="en-US" sz="1400" dirty="0"/>
            </a:br>
            <a:r>
              <a:rPr lang="en-US" sz="1400" dirty="0"/>
              <a:t>      Logical, not too difficult to find with map and GPS coordinates     1   2   3   4   5</a:t>
            </a:r>
          </a:p>
          <a:p>
            <a:pPr marL="0" indent="0">
              <a:buNone/>
            </a:pPr>
            <a:r>
              <a:rPr lang="en-US" sz="1400" dirty="0"/>
              <a:t> </a:t>
            </a:r>
          </a:p>
          <a:p>
            <a:pPr marL="0" indent="0">
              <a:buNone/>
            </a:pPr>
            <a:r>
              <a:rPr lang="en-US" sz="1400" dirty="0"/>
              <a:t>      Were needed supplies available at the event?     1   2   3   4   5</a:t>
            </a:r>
          </a:p>
          <a:p>
            <a:pPr marL="0" indent="0">
              <a:buNone/>
            </a:pPr>
            <a:r>
              <a:rPr lang="en-US" sz="1400" dirty="0"/>
              <a:t> </a:t>
            </a:r>
          </a:p>
          <a:p>
            <a:pPr marL="0" lvl="0" indent="0">
              <a:buNone/>
            </a:pPr>
            <a:r>
              <a:rPr lang="en-US" sz="1400" dirty="0"/>
              <a:t>Survival Lunch</a:t>
            </a:r>
          </a:p>
          <a:p>
            <a:pPr marL="0" indent="0">
              <a:buNone/>
            </a:pPr>
            <a:r>
              <a:rPr lang="en-US" sz="1400" dirty="0"/>
              <a:t> </a:t>
            </a:r>
          </a:p>
          <a:p>
            <a:pPr marL="0" indent="0">
              <a:buNone/>
            </a:pPr>
            <a:r>
              <a:rPr lang="en-US" sz="1400" dirty="0"/>
              <a:t>      Quality of food     1   2   3   4   5</a:t>
            </a:r>
          </a:p>
          <a:p>
            <a:pPr marL="0" indent="0">
              <a:buNone/>
            </a:pPr>
            <a:r>
              <a:rPr lang="en-US" sz="1400" dirty="0"/>
              <a:t> </a:t>
            </a:r>
          </a:p>
          <a:p>
            <a:pPr marL="0" indent="0">
              <a:buNone/>
            </a:pPr>
            <a:r>
              <a:rPr lang="en-US" sz="1400" dirty="0"/>
              <a:t>      Were the quantities served sufficient?</a:t>
            </a:r>
          </a:p>
          <a:p>
            <a:pPr marL="0" indent="0">
              <a:buNone/>
            </a:pPr>
            <a:r>
              <a:rPr lang="en-US" sz="1400" dirty="0"/>
              <a:t> </a:t>
            </a:r>
          </a:p>
          <a:p>
            <a:pPr marL="0" indent="0">
              <a:buNone/>
            </a:pPr>
            <a:r>
              <a:rPr lang="en-US" sz="1400" dirty="0"/>
              <a:t>Would you like to continue with a common lunch for everyone or would you prefer for each troop to cook their own? If you would like to do this in the future, what are your ideas for a menu?</a:t>
            </a:r>
          </a:p>
          <a:p>
            <a:pPr marL="0" indent="0">
              <a:buNone/>
            </a:pPr>
            <a:r>
              <a:rPr lang="en-US" sz="1400" dirty="0"/>
              <a:t> </a:t>
            </a:r>
            <a:endParaRPr lang="en-US" sz="1400" dirty="0"/>
          </a:p>
        </p:txBody>
      </p:sp>
    </p:spTree>
    <p:extLst>
      <p:ext uri="{BB962C8B-B14F-4D97-AF65-F5344CB8AC3E}">
        <p14:creationId xmlns:p14="http://schemas.microsoft.com/office/powerpoint/2010/main" val="349538728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Zombie Invasion Evaluation Form</a:t>
            </a:r>
            <a:endParaRPr lang="en-US" dirty="0"/>
          </a:p>
        </p:txBody>
      </p:sp>
      <p:sp>
        <p:nvSpPr>
          <p:cNvPr id="3" name="Content Placeholder 2"/>
          <p:cNvSpPr>
            <a:spLocks noGrp="1"/>
          </p:cNvSpPr>
          <p:nvPr>
            <p:ph idx="1"/>
          </p:nvPr>
        </p:nvSpPr>
        <p:spPr>
          <a:xfrm>
            <a:off x="251520" y="1340768"/>
            <a:ext cx="8640960" cy="5328591"/>
          </a:xfrm>
        </p:spPr>
        <p:txBody>
          <a:bodyPr/>
          <a:lstStyle/>
          <a:p>
            <a:pPr marL="0" lvl="0" indent="0">
              <a:buNone/>
            </a:pPr>
            <a:r>
              <a:rPr lang="en-US" sz="1400" dirty="0" smtClean="0"/>
              <a:t>Activities </a:t>
            </a:r>
            <a:r>
              <a:rPr lang="en-US" sz="1400" dirty="0"/>
              <a:t>(overall)     1   2   3   4   5</a:t>
            </a:r>
          </a:p>
          <a:p>
            <a:pPr marL="0" indent="0">
              <a:buNone/>
            </a:pPr>
            <a:r>
              <a:rPr lang="en-US" sz="1400" dirty="0"/>
              <a:t> </a:t>
            </a:r>
          </a:p>
          <a:p>
            <a:pPr marL="0" indent="0">
              <a:buNone/>
            </a:pPr>
            <a:r>
              <a:rPr lang="en-US" sz="1400" dirty="0"/>
              <a:t>      Fit with theme     1   2   3   4   5</a:t>
            </a:r>
          </a:p>
          <a:p>
            <a:pPr marL="0" indent="0">
              <a:buNone/>
            </a:pPr>
            <a:r>
              <a:rPr lang="en-US" sz="1400" dirty="0"/>
              <a:t> </a:t>
            </a:r>
          </a:p>
          <a:p>
            <a:pPr marL="0" indent="0">
              <a:buNone/>
            </a:pPr>
            <a:r>
              <a:rPr lang="en-US" sz="1400" dirty="0"/>
              <a:t>      Personnel adequately trained and prepared to run the activities     1   2   3   4   5</a:t>
            </a:r>
          </a:p>
          <a:p>
            <a:pPr marL="0" indent="0">
              <a:buNone/>
            </a:pPr>
            <a:r>
              <a:rPr lang="en-US" sz="1400" dirty="0"/>
              <a:t> </a:t>
            </a:r>
          </a:p>
          <a:p>
            <a:pPr marL="0" indent="0">
              <a:buNone/>
            </a:pPr>
            <a:r>
              <a:rPr lang="en-US" sz="1400" dirty="0"/>
              <a:t>      Were the activities interesting?     1   2   3   4   5</a:t>
            </a:r>
          </a:p>
          <a:p>
            <a:pPr marL="0" indent="0">
              <a:buNone/>
            </a:pPr>
            <a:r>
              <a:rPr lang="en-US" sz="1400" dirty="0"/>
              <a:t> </a:t>
            </a:r>
          </a:p>
          <a:p>
            <a:pPr marL="0" lvl="0" indent="0">
              <a:buNone/>
            </a:pPr>
            <a:r>
              <a:rPr lang="en-US" sz="1400" dirty="0"/>
              <a:t>Difficulty level of Activities (Circle one)  </a:t>
            </a:r>
          </a:p>
          <a:p>
            <a:pPr marL="0" indent="0">
              <a:buNone/>
            </a:pPr>
            <a:r>
              <a:rPr lang="en-US" sz="1400" dirty="0"/>
              <a:t>	      Infected Leader		</a:t>
            </a:r>
            <a:r>
              <a:rPr lang="en-US" sz="1400" dirty="0" smtClean="0"/>
              <a:t>	Too </a:t>
            </a:r>
            <a:r>
              <a:rPr lang="en-US" sz="1400" dirty="0"/>
              <a:t>Easy      Just Right      Impossible</a:t>
            </a:r>
          </a:p>
          <a:p>
            <a:pPr marL="0" indent="0">
              <a:buNone/>
            </a:pPr>
            <a:r>
              <a:rPr lang="en-US" sz="1400" dirty="0"/>
              <a:t>	      Pyromania			</a:t>
            </a:r>
            <a:r>
              <a:rPr lang="en-US" sz="1400" dirty="0" smtClean="0"/>
              <a:t>Too </a:t>
            </a:r>
            <a:r>
              <a:rPr lang="en-US" sz="1400" dirty="0"/>
              <a:t>Easy      Just Right      Impossible</a:t>
            </a:r>
          </a:p>
          <a:p>
            <a:pPr marL="0" indent="0">
              <a:buNone/>
            </a:pPr>
            <a:r>
              <a:rPr lang="en-US" sz="1400" dirty="0"/>
              <a:t>	      Finding the Cure		</a:t>
            </a:r>
            <a:r>
              <a:rPr lang="en-US" sz="1400" dirty="0" smtClean="0"/>
              <a:t>	Too </a:t>
            </a:r>
            <a:r>
              <a:rPr lang="en-US" sz="1400" dirty="0"/>
              <a:t>Easy      Just Right      Impossible</a:t>
            </a:r>
          </a:p>
          <a:p>
            <a:pPr marL="0" indent="0">
              <a:buNone/>
            </a:pPr>
            <a:r>
              <a:rPr lang="en-US" sz="1400" dirty="0"/>
              <a:t>	      Monster Mash		</a:t>
            </a:r>
            <a:r>
              <a:rPr lang="en-US" sz="1400" dirty="0" smtClean="0"/>
              <a:t>	Too </a:t>
            </a:r>
            <a:r>
              <a:rPr lang="en-US" sz="1400" dirty="0"/>
              <a:t>Easy      Just Right      Impossible</a:t>
            </a:r>
          </a:p>
          <a:p>
            <a:pPr marL="0" indent="0">
              <a:buNone/>
            </a:pPr>
            <a:r>
              <a:rPr lang="en-US" sz="1400" dirty="0"/>
              <a:t>	      Defend the Camp		</a:t>
            </a:r>
            <a:r>
              <a:rPr lang="en-US" sz="1400" dirty="0" smtClean="0"/>
              <a:t>	Too </a:t>
            </a:r>
            <a:r>
              <a:rPr lang="en-US" sz="1400" dirty="0"/>
              <a:t>Easy      Just Right      Impossible</a:t>
            </a:r>
          </a:p>
          <a:p>
            <a:pPr marL="0" indent="0">
              <a:buNone/>
            </a:pPr>
            <a:r>
              <a:rPr lang="en-US" sz="1400" dirty="0"/>
              <a:t>	      Be Prepared or Prepare to be Prepared	Too Easy      Just Right      Impossible</a:t>
            </a:r>
          </a:p>
          <a:p>
            <a:pPr marL="0" indent="0">
              <a:buNone/>
            </a:pPr>
            <a:r>
              <a:rPr lang="en-US" sz="1400" dirty="0"/>
              <a:t>	      Escape through the Barbed Wire	</a:t>
            </a:r>
            <a:r>
              <a:rPr lang="en-US" sz="1400" dirty="0" smtClean="0"/>
              <a:t>	Too </a:t>
            </a:r>
            <a:r>
              <a:rPr lang="en-US" sz="1400" dirty="0"/>
              <a:t>Easy      Just Right      Impossible</a:t>
            </a:r>
          </a:p>
          <a:p>
            <a:pPr marL="0" indent="0">
              <a:buNone/>
            </a:pPr>
            <a:r>
              <a:rPr lang="en-US" sz="1400" dirty="0"/>
              <a:t>	      Signal for Rescue		</a:t>
            </a:r>
            <a:r>
              <a:rPr lang="en-US" sz="1400" dirty="0" smtClean="0"/>
              <a:t>	Too </a:t>
            </a:r>
            <a:r>
              <a:rPr lang="en-US" sz="1400" dirty="0"/>
              <a:t>Easy      Just Right      Impossible</a:t>
            </a:r>
          </a:p>
          <a:p>
            <a:pPr marL="0" indent="0">
              <a:buNone/>
            </a:pPr>
            <a:r>
              <a:rPr lang="en-US" sz="1400" dirty="0"/>
              <a:t>	      Move the Zombie Head		Too Easy      Just Right      Impossible</a:t>
            </a:r>
          </a:p>
          <a:p>
            <a:pPr marL="0" indent="0">
              <a:buNone/>
            </a:pPr>
            <a:r>
              <a:rPr lang="en-US" sz="1400" dirty="0"/>
              <a:t> 	      Improve Your Fortifications		Too Easy      Just Right      Impossible</a:t>
            </a:r>
          </a:p>
          <a:p>
            <a:pPr marL="0" indent="0">
              <a:buNone/>
            </a:pPr>
            <a:r>
              <a:rPr lang="en-US" sz="1400" dirty="0"/>
              <a:t> </a:t>
            </a:r>
          </a:p>
        </p:txBody>
      </p:sp>
    </p:spTree>
    <p:extLst>
      <p:ext uri="{BB962C8B-B14F-4D97-AF65-F5344CB8AC3E}">
        <p14:creationId xmlns:p14="http://schemas.microsoft.com/office/powerpoint/2010/main" val="356025577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Zombie Invasion Evaluation Form</a:t>
            </a:r>
            <a:endParaRPr lang="en-US" dirty="0"/>
          </a:p>
        </p:txBody>
      </p:sp>
      <p:sp>
        <p:nvSpPr>
          <p:cNvPr id="3" name="Content Placeholder 2"/>
          <p:cNvSpPr>
            <a:spLocks noGrp="1"/>
          </p:cNvSpPr>
          <p:nvPr>
            <p:ph idx="1"/>
          </p:nvPr>
        </p:nvSpPr>
        <p:spPr>
          <a:xfrm>
            <a:off x="251520" y="1340768"/>
            <a:ext cx="8640960" cy="5400599"/>
          </a:xfrm>
        </p:spPr>
        <p:txBody>
          <a:bodyPr/>
          <a:lstStyle/>
          <a:p>
            <a:pPr marL="0" lvl="0" indent="0">
              <a:buNone/>
            </a:pPr>
            <a:r>
              <a:rPr lang="en-US" sz="1400" dirty="0" smtClean="0"/>
              <a:t>Other </a:t>
            </a:r>
            <a:r>
              <a:rPr lang="en-US" sz="1400" dirty="0"/>
              <a:t>Activities</a:t>
            </a:r>
          </a:p>
          <a:p>
            <a:pPr marL="0" indent="0">
              <a:buNone/>
            </a:pPr>
            <a:r>
              <a:rPr lang="en-US" sz="1400" dirty="0"/>
              <a:t> </a:t>
            </a:r>
          </a:p>
          <a:p>
            <a:pPr marL="0" indent="0">
              <a:buNone/>
            </a:pPr>
            <a:r>
              <a:rPr lang="en-US" sz="1400" dirty="0"/>
              <a:t>      Undead Head Tournament		Cool Idea           OK           Forget It</a:t>
            </a:r>
          </a:p>
          <a:p>
            <a:pPr marL="0" indent="0">
              <a:buNone/>
            </a:pPr>
            <a:r>
              <a:rPr lang="en-US" sz="1400" dirty="0"/>
              <a:t> </a:t>
            </a:r>
          </a:p>
          <a:p>
            <a:pPr marL="0" indent="0">
              <a:buNone/>
            </a:pPr>
            <a:r>
              <a:rPr lang="en-US" sz="1400" dirty="0"/>
              <a:t>      Zombie Theater			Cool Idea           OK           Forget It</a:t>
            </a:r>
          </a:p>
          <a:p>
            <a:pPr marL="0" indent="0">
              <a:buNone/>
            </a:pPr>
            <a:r>
              <a:rPr lang="en-US" sz="1400" dirty="0"/>
              <a:t> </a:t>
            </a:r>
          </a:p>
          <a:p>
            <a:pPr marL="0" indent="0">
              <a:buNone/>
            </a:pPr>
            <a:r>
              <a:rPr lang="en-US" sz="1400" dirty="0"/>
              <a:t>      Zombie Spirit/Costume Contest 	</a:t>
            </a:r>
            <a:r>
              <a:rPr lang="en-US" sz="1400" dirty="0" smtClean="0"/>
              <a:t>	Cool </a:t>
            </a:r>
            <a:r>
              <a:rPr lang="en-US" sz="1400" dirty="0"/>
              <a:t>Idea           OK           Forget It</a:t>
            </a:r>
          </a:p>
          <a:p>
            <a:pPr marL="0" indent="0">
              <a:buNone/>
            </a:pPr>
            <a:r>
              <a:rPr lang="en-US" sz="1400" dirty="0"/>
              <a:t> </a:t>
            </a:r>
          </a:p>
          <a:p>
            <a:pPr marL="0" indent="0">
              <a:buNone/>
            </a:pPr>
            <a:r>
              <a:rPr lang="en-US" sz="1400" dirty="0"/>
              <a:t>      Zombie Cook-off			Cool Idea           OK           Forget It</a:t>
            </a:r>
          </a:p>
          <a:p>
            <a:pPr marL="0" indent="0">
              <a:buNone/>
            </a:pPr>
            <a:r>
              <a:rPr lang="en-US" sz="1400" dirty="0"/>
              <a:t> </a:t>
            </a:r>
          </a:p>
          <a:p>
            <a:pPr marL="0" indent="0">
              <a:buNone/>
            </a:pPr>
            <a:r>
              <a:rPr lang="en-US" sz="1400" dirty="0"/>
              <a:t>Please comment on any activities that you particularly liked or disliked.</a:t>
            </a:r>
          </a:p>
          <a:p>
            <a:pPr marL="0" indent="0">
              <a:buNone/>
            </a:pPr>
            <a:r>
              <a:rPr lang="en-US" sz="1400" dirty="0"/>
              <a:t> </a:t>
            </a:r>
          </a:p>
          <a:p>
            <a:pPr marL="0" indent="0">
              <a:buNone/>
            </a:pPr>
            <a:r>
              <a:rPr lang="en-US" sz="1400" dirty="0"/>
              <a:t>  </a:t>
            </a:r>
          </a:p>
          <a:p>
            <a:pPr marL="0" indent="0">
              <a:buNone/>
            </a:pPr>
            <a:r>
              <a:rPr lang="en-US" sz="1400" dirty="0"/>
              <a:t> </a:t>
            </a:r>
          </a:p>
          <a:p>
            <a:pPr marL="0" lvl="0" indent="0">
              <a:buNone/>
            </a:pPr>
            <a:r>
              <a:rPr lang="en-US" sz="1400" dirty="0"/>
              <a:t>Campfire (overall)     1   2   3   4   5</a:t>
            </a:r>
          </a:p>
          <a:p>
            <a:pPr marL="0" indent="0">
              <a:buNone/>
            </a:pPr>
            <a:r>
              <a:rPr lang="en-US" sz="1400" dirty="0"/>
              <a:t> </a:t>
            </a:r>
          </a:p>
          <a:p>
            <a:pPr marL="0" indent="0">
              <a:buNone/>
            </a:pPr>
            <a:r>
              <a:rPr lang="en-US" sz="1400" dirty="0"/>
              <a:t>      Scout Vespers program     1   2   3   4   5</a:t>
            </a:r>
          </a:p>
          <a:p>
            <a:pPr marL="0" indent="0">
              <a:buNone/>
            </a:pPr>
            <a:r>
              <a:rPr lang="en-US" sz="1400" dirty="0"/>
              <a:t/>
            </a:r>
            <a:br>
              <a:rPr lang="en-US" sz="1400" dirty="0"/>
            </a:br>
            <a:r>
              <a:rPr lang="en-US" sz="1400" dirty="0"/>
              <a:t>      Awards Presentations     1   2   3   4   5</a:t>
            </a:r>
          </a:p>
          <a:p>
            <a:pPr marL="0" indent="0">
              <a:buNone/>
            </a:pPr>
            <a:r>
              <a:rPr lang="en-US" sz="1400" dirty="0"/>
              <a:t> </a:t>
            </a:r>
          </a:p>
        </p:txBody>
      </p:sp>
    </p:spTree>
    <p:extLst>
      <p:ext uri="{BB962C8B-B14F-4D97-AF65-F5344CB8AC3E}">
        <p14:creationId xmlns:p14="http://schemas.microsoft.com/office/powerpoint/2010/main" val="16219493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Zombie Invasion Evaluation Form</a:t>
            </a:r>
            <a:endParaRPr lang="en-US" dirty="0"/>
          </a:p>
        </p:txBody>
      </p:sp>
      <p:sp>
        <p:nvSpPr>
          <p:cNvPr id="3" name="Content Placeholder 2"/>
          <p:cNvSpPr>
            <a:spLocks noGrp="1"/>
          </p:cNvSpPr>
          <p:nvPr>
            <p:ph idx="1"/>
          </p:nvPr>
        </p:nvSpPr>
        <p:spPr>
          <a:xfrm>
            <a:off x="323528" y="1340768"/>
            <a:ext cx="8568952" cy="5040559"/>
          </a:xfrm>
        </p:spPr>
        <p:txBody>
          <a:bodyPr/>
          <a:lstStyle/>
          <a:p>
            <a:pPr marL="0" lvl="0" indent="0">
              <a:buNone/>
            </a:pPr>
            <a:r>
              <a:rPr lang="en-US" sz="1400" dirty="0" smtClean="0"/>
              <a:t>Bandanas </a:t>
            </a:r>
            <a:r>
              <a:rPr lang="en-US" sz="1400" dirty="0"/>
              <a:t>(Circle one)      Cool Idea      They were OK      Stick with Patches	Other Ideas:</a:t>
            </a:r>
          </a:p>
          <a:p>
            <a:pPr marL="0" indent="0">
              <a:buNone/>
            </a:pPr>
            <a:r>
              <a:rPr lang="en-US" sz="1400" dirty="0"/>
              <a:t> </a:t>
            </a:r>
          </a:p>
          <a:p>
            <a:pPr marL="0" lvl="0" indent="0">
              <a:buNone/>
            </a:pPr>
            <a:r>
              <a:rPr lang="en-US" sz="1400" dirty="0"/>
              <a:t>Would you like to see this theme again sometime in the future?     1   2   3   4   5 </a:t>
            </a:r>
          </a:p>
          <a:p>
            <a:pPr marL="0" indent="0">
              <a:buNone/>
            </a:pPr>
            <a:r>
              <a:rPr lang="en-US" sz="1400" dirty="0"/>
              <a:t> </a:t>
            </a:r>
          </a:p>
          <a:p>
            <a:pPr marL="0" indent="0">
              <a:buNone/>
            </a:pPr>
            <a:r>
              <a:rPr lang="en-US" sz="1400" dirty="0" smtClean="0"/>
              <a:t>Suggestions: (What else did we do wrong or get right? How can we improve for next time?) </a:t>
            </a:r>
          </a:p>
          <a:p>
            <a:pPr marL="0" indent="0">
              <a:buNone/>
            </a:pPr>
            <a:endParaRPr lang="en-US" sz="1400" dirty="0" smtClean="0"/>
          </a:p>
          <a:p>
            <a:pPr marL="0" indent="0">
              <a:buNone/>
            </a:pPr>
            <a:endParaRPr lang="en-US" sz="1400" dirty="0" smtClean="0"/>
          </a:p>
          <a:p>
            <a:pPr marL="0" lvl="0" indent="0">
              <a:buNone/>
            </a:pPr>
            <a:r>
              <a:rPr lang="en-US" sz="1400" dirty="0" smtClean="0"/>
              <a:t>Would </a:t>
            </a:r>
            <a:r>
              <a:rPr lang="en-US" sz="1400" dirty="0"/>
              <a:t>you like to help plan a future Camporee? </a:t>
            </a:r>
          </a:p>
          <a:p>
            <a:pPr marL="0" indent="0">
              <a:buNone/>
            </a:pPr>
            <a:r>
              <a:rPr lang="en-US" sz="1400" dirty="0"/>
              <a:t/>
            </a:r>
            <a:br>
              <a:rPr lang="en-US" sz="1400" dirty="0"/>
            </a:br>
            <a:r>
              <a:rPr lang="en-US" sz="1400" dirty="0"/>
              <a:t>      _____Yes, count me in.</a:t>
            </a:r>
          </a:p>
          <a:p>
            <a:pPr marL="0" indent="0">
              <a:buNone/>
            </a:pPr>
            <a:r>
              <a:rPr lang="en-US" sz="1400" dirty="0"/>
              <a:t> </a:t>
            </a:r>
          </a:p>
          <a:p>
            <a:pPr marL="0" indent="0">
              <a:buNone/>
            </a:pPr>
            <a:r>
              <a:rPr lang="en-US" sz="1400" dirty="0"/>
              <a:t>      _____Don't know, contact me when it's time.</a:t>
            </a:r>
          </a:p>
          <a:p>
            <a:pPr marL="0" indent="0">
              <a:buNone/>
            </a:pPr>
            <a:r>
              <a:rPr lang="en-US" sz="1400" dirty="0"/>
              <a:t/>
            </a:r>
            <a:br>
              <a:rPr lang="en-US" sz="1400" dirty="0"/>
            </a:br>
            <a:r>
              <a:rPr lang="en-US" sz="1400" dirty="0"/>
              <a:t>      _____Time is money, but I might be able to help out in a limited capacity. </a:t>
            </a:r>
          </a:p>
          <a:p>
            <a:pPr marL="0" indent="0">
              <a:buNone/>
            </a:pPr>
            <a:r>
              <a:rPr lang="en-US" sz="1400" dirty="0"/>
              <a:t> </a:t>
            </a:r>
            <a:endParaRPr lang="en-US" sz="1400" dirty="0" smtClean="0"/>
          </a:p>
          <a:p>
            <a:pPr marL="0" indent="0">
              <a:buNone/>
            </a:pPr>
            <a:r>
              <a:rPr lang="en-US" sz="1400" dirty="0" smtClean="0"/>
              <a:t>If you are able to help, please fill out the information below:</a:t>
            </a:r>
          </a:p>
          <a:p>
            <a:pPr marL="0" indent="0">
              <a:buNone/>
            </a:pPr>
            <a:endParaRPr lang="en-US" sz="1400" dirty="0"/>
          </a:p>
          <a:p>
            <a:pPr marL="0" indent="0">
              <a:buNone/>
            </a:pPr>
            <a:r>
              <a:rPr lang="en-US" sz="1400" dirty="0"/>
              <a:t>      Name:</a:t>
            </a:r>
            <a:r>
              <a:rPr lang="en-US" sz="1400" u="sng" dirty="0"/>
              <a:t>		</a:t>
            </a:r>
            <a:r>
              <a:rPr lang="en-US" sz="1400" u="sng" dirty="0" smtClean="0"/>
              <a:t>	</a:t>
            </a:r>
            <a:r>
              <a:rPr lang="en-US" sz="1400" u="sng" dirty="0"/>
              <a:t>		</a:t>
            </a:r>
            <a:r>
              <a:rPr lang="en-US" sz="1400" dirty="0"/>
              <a:t> Phone:</a:t>
            </a:r>
            <a:r>
              <a:rPr lang="en-US" sz="1400" u="sng" dirty="0"/>
              <a:t>	</a:t>
            </a:r>
            <a:r>
              <a:rPr lang="en-US" sz="1400" u="sng" dirty="0" smtClean="0"/>
              <a:t>	</a:t>
            </a:r>
            <a:r>
              <a:rPr lang="en-US" sz="1400" u="sng" dirty="0"/>
              <a:t>	</a:t>
            </a:r>
            <a:endParaRPr lang="en-US" sz="1400" dirty="0"/>
          </a:p>
          <a:p>
            <a:pPr marL="0" indent="0">
              <a:buNone/>
            </a:pPr>
            <a:r>
              <a:rPr lang="en-US" sz="1400" dirty="0"/>
              <a:t/>
            </a:r>
            <a:br>
              <a:rPr lang="en-US" sz="1400" dirty="0"/>
            </a:br>
            <a:r>
              <a:rPr lang="en-US" sz="1400" dirty="0"/>
              <a:t>      E-mail:</a:t>
            </a:r>
            <a:r>
              <a:rPr lang="en-US" sz="1400" u="sng" dirty="0"/>
              <a:t>		</a:t>
            </a:r>
            <a:r>
              <a:rPr lang="en-US" sz="1400" u="sng" dirty="0" smtClean="0"/>
              <a:t>	</a:t>
            </a:r>
            <a:r>
              <a:rPr lang="en-US" sz="1400" u="sng" dirty="0"/>
              <a:t>		</a:t>
            </a:r>
            <a:r>
              <a:rPr lang="en-US" sz="1400" dirty="0"/>
              <a:t> Unit: </a:t>
            </a:r>
            <a:r>
              <a:rPr lang="en-US" sz="1400" u="sng" dirty="0"/>
              <a:t>	</a:t>
            </a:r>
            <a:r>
              <a:rPr lang="en-US" sz="1400" u="sng" dirty="0" smtClean="0"/>
              <a:t>	</a:t>
            </a:r>
            <a:r>
              <a:rPr lang="en-US" sz="1400" u="sng" dirty="0"/>
              <a:t>	</a:t>
            </a:r>
            <a:endParaRPr lang="en-US" sz="1400" dirty="0"/>
          </a:p>
          <a:p>
            <a:pPr marL="0" indent="0">
              <a:buNone/>
            </a:pPr>
            <a:r>
              <a:rPr lang="en-US" sz="1400" dirty="0"/>
              <a:t> </a:t>
            </a:r>
          </a:p>
          <a:p>
            <a:pPr marL="0" indent="0">
              <a:buNone/>
            </a:pPr>
            <a:r>
              <a:rPr lang="en-US" sz="1400" dirty="0"/>
              <a:t> </a:t>
            </a:r>
          </a:p>
          <a:p>
            <a:pPr marL="0" indent="0">
              <a:buNone/>
            </a:pPr>
            <a:endParaRPr lang="en-US" sz="1000" dirty="0"/>
          </a:p>
        </p:txBody>
      </p:sp>
    </p:spTree>
    <p:extLst>
      <p:ext uri="{BB962C8B-B14F-4D97-AF65-F5344CB8AC3E}">
        <p14:creationId xmlns:p14="http://schemas.microsoft.com/office/powerpoint/2010/main" val="344258217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Camporee Timeline</a:t>
            </a:r>
            <a:endParaRPr lang="en-US" dirty="0"/>
          </a:p>
        </p:txBody>
      </p:sp>
      <p:sp>
        <p:nvSpPr>
          <p:cNvPr id="3" name="Content Placeholder 2"/>
          <p:cNvSpPr>
            <a:spLocks noGrp="1"/>
          </p:cNvSpPr>
          <p:nvPr>
            <p:ph idx="1"/>
          </p:nvPr>
        </p:nvSpPr>
        <p:spPr/>
        <p:txBody>
          <a:bodyPr/>
          <a:lstStyle/>
          <a:p>
            <a:r>
              <a:rPr lang="en-US" sz="2000" dirty="0" smtClean="0"/>
              <a:t>At </a:t>
            </a:r>
            <a:r>
              <a:rPr lang="en-US" sz="2000" dirty="0"/>
              <a:t>least 1 year before: </a:t>
            </a:r>
          </a:p>
          <a:p>
            <a:pPr lvl="1"/>
            <a:r>
              <a:rPr lang="en-US" sz="1800" dirty="0"/>
              <a:t>Choose date</a:t>
            </a:r>
          </a:p>
          <a:p>
            <a:pPr lvl="1"/>
            <a:r>
              <a:rPr lang="en-US" sz="1800" dirty="0"/>
              <a:t>Choose location (reserve facilities for date)</a:t>
            </a:r>
          </a:p>
          <a:p>
            <a:pPr lvl="1"/>
            <a:r>
              <a:rPr lang="en-US" sz="1800" dirty="0"/>
              <a:t>Choose theme/title</a:t>
            </a:r>
          </a:p>
          <a:p>
            <a:pPr marL="0" indent="0">
              <a:buNone/>
            </a:pPr>
            <a:r>
              <a:rPr lang="en-US" sz="2000" dirty="0"/>
              <a:t> </a:t>
            </a:r>
          </a:p>
          <a:p>
            <a:r>
              <a:rPr lang="en-US" sz="2000" dirty="0"/>
              <a:t>10 months before: </a:t>
            </a:r>
          </a:p>
          <a:p>
            <a:pPr lvl="1"/>
            <a:r>
              <a:rPr lang="en-US" sz="1800" dirty="0"/>
              <a:t>Select Camporee chair</a:t>
            </a:r>
          </a:p>
          <a:p>
            <a:pPr lvl="1"/>
            <a:r>
              <a:rPr lang="en-US" sz="1800" dirty="0"/>
              <a:t>Camporee chair selects 2 or 3 other principal positions</a:t>
            </a:r>
          </a:p>
          <a:p>
            <a:pPr lvl="1"/>
            <a:r>
              <a:rPr lang="en-US" sz="1800" dirty="0"/>
              <a:t>1st meeting of camporee planning team</a:t>
            </a:r>
          </a:p>
          <a:p>
            <a:pPr lvl="1"/>
            <a:r>
              <a:rPr lang="en-US" sz="1800" dirty="0"/>
              <a:t>Brainstorm ideas </a:t>
            </a:r>
            <a:r>
              <a:rPr lang="en-US" sz="1800" dirty="0" smtClean="0"/>
              <a:t>and </a:t>
            </a:r>
            <a:r>
              <a:rPr lang="en-US" sz="1800" dirty="0"/>
              <a:t>other folks to recruit.</a:t>
            </a:r>
          </a:p>
          <a:p>
            <a:pPr marL="0" indent="0">
              <a:buNone/>
            </a:pPr>
            <a:r>
              <a:rPr lang="en-US" sz="2000" dirty="0"/>
              <a:t> </a:t>
            </a:r>
          </a:p>
        </p:txBody>
      </p:sp>
    </p:spTree>
    <p:extLst>
      <p:ext uri="{BB962C8B-B14F-4D97-AF65-F5344CB8AC3E}">
        <p14:creationId xmlns:p14="http://schemas.microsoft.com/office/powerpoint/2010/main" val="307538967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Complete Camporee Themes</a:t>
            </a:r>
            <a:endParaRPr lang="en-US" dirty="0"/>
          </a:p>
        </p:txBody>
      </p:sp>
      <p:pic>
        <p:nvPicPr>
          <p:cNvPr id="8" name="Content Placeholder 7"/>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1691680" y="1447800"/>
            <a:ext cx="5583338" cy="4133056"/>
          </a:xfrm>
          <a:prstGeom prst="rect">
            <a:avLst/>
          </a:prstGeom>
        </p:spPr>
      </p:pic>
    </p:spTree>
    <p:extLst>
      <p:ext uri="{BB962C8B-B14F-4D97-AF65-F5344CB8AC3E}">
        <p14:creationId xmlns:p14="http://schemas.microsoft.com/office/powerpoint/2010/main" val="133432036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Complete Camporee Themes</a:t>
            </a:r>
            <a:endParaRPr lang="en-US" dirty="0"/>
          </a:p>
        </p:txBody>
      </p:sp>
      <p:pic>
        <p:nvPicPr>
          <p:cNvPr id="5" name="Content Placeholder 4"/>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1587193" y="1600200"/>
            <a:ext cx="5969613" cy="3810000"/>
          </a:xfrm>
          <a:prstGeom prst="rect">
            <a:avLst/>
          </a:prstGeom>
        </p:spPr>
      </p:pic>
    </p:spTree>
    <p:extLst>
      <p:ext uri="{BB962C8B-B14F-4D97-AF65-F5344CB8AC3E}">
        <p14:creationId xmlns:p14="http://schemas.microsoft.com/office/powerpoint/2010/main" val="337081042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Complete Camporee Themes</a:t>
            </a:r>
            <a:endParaRPr lang="en-US" dirty="0"/>
          </a:p>
        </p:txBody>
      </p:sp>
      <p:pic>
        <p:nvPicPr>
          <p:cNvPr id="5" name="Content Placeholder 4"/>
          <p:cNvPicPr>
            <a:picLocks noGrp="1" noChangeAspect="1"/>
          </p:cNvPicPr>
          <p:nvPr>
            <p:ph idx="1"/>
          </p:nvPr>
        </p:nvPicPr>
        <p:blipFill>
          <a:blip r:embed="rId2"/>
          <a:stretch>
            <a:fillRect/>
          </a:stretch>
        </p:blipFill>
        <p:spPr>
          <a:xfrm>
            <a:off x="979526" y="1600200"/>
            <a:ext cx="7184948" cy="3810000"/>
          </a:xfrm>
          <a:prstGeom prst="rect">
            <a:avLst/>
          </a:prstGeom>
        </p:spPr>
      </p:pic>
    </p:spTree>
    <p:extLst>
      <p:ext uri="{BB962C8B-B14F-4D97-AF65-F5344CB8AC3E}">
        <p14:creationId xmlns:p14="http://schemas.microsoft.com/office/powerpoint/2010/main" val="285863225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Complete Camporee Themes</a:t>
            </a:r>
            <a:endParaRPr lang="en-US" dirty="0"/>
          </a:p>
        </p:txBody>
      </p:sp>
      <p:pic>
        <p:nvPicPr>
          <p:cNvPr id="5" name="Content Placeholder 4"/>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2461459" y="1479891"/>
            <a:ext cx="4221081" cy="4727867"/>
          </a:xfrm>
          <a:prstGeom prst="rect">
            <a:avLst/>
          </a:prstGeom>
        </p:spPr>
      </p:pic>
    </p:spTree>
    <p:extLst>
      <p:ext uri="{BB962C8B-B14F-4D97-AF65-F5344CB8AC3E}">
        <p14:creationId xmlns:p14="http://schemas.microsoft.com/office/powerpoint/2010/main" val="47765175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33400"/>
            <a:ext cx="8928992" cy="914400"/>
          </a:xfrm>
        </p:spPr>
        <p:txBody>
          <a:bodyPr/>
          <a:lstStyle/>
          <a:p>
            <a:r>
              <a:rPr lang="en-US" sz="3200" dirty="0" smtClean="0"/>
              <a:t>Camporee information can be found at</a:t>
            </a:r>
            <a:endParaRPr lang="en-US" sz="3200" dirty="0"/>
          </a:p>
        </p:txBody>
      </p:sp>
      <p:sp>
        <p:nvSpPr>
          <p:cNvPr id="3" name="Content Placeholder 2"/>
          <p:cNvSpPr>
            <a:spLocks noGrp="1"/>
          </p:cNvSpPr>
          <p:nvPr>
            <p:ph idx="1"/>
          </p:nvPr>
        </p:nvSpPr>
        <p:spPr>
          <a:xfrm>
            <a:off x="1187624" y="1213284"/>
            <a:ext cx="8229600" cy="685056"/>
          </a:xfrm>
        </p:spPr>
        <p:txBody>
          <a:bodyPr/>
          <a:lstStyle/>
          <a:p>
            <a:pPr marL="0" indent="0">
              <a:buNone/>
            </a:pPr>
            <a:r>
              <a:rPr lang="en-US" dirty="0"/>
              <a:t>	</a:t>
            </a:r>
            <a:r>
              <a:rPr lang="en-US" dirty="0" smtClean="0">
                <a:hlinkClick r:id="rId2"/>
              </a:rPr>
              <a:t>http://bsa344.com/Camporees.html</a:t>
            </a:r>
            <a:endParaRPr lang="en-US" dirty="0"/>
          </a:p>
        </p:txBody>
      </p:sp>
      <p:pic>
        <p:nvPicPr>
          <p:cNvPr id="4" name="Picture 3"/>
          <p:cNvPicPr>
            <a:picLocks noChangeAspect="1"/>
          </p:cNvPicPr>
          <p:nvPr/>
        </p:nvPicPr>
        <p:blipFill>
          <a:blip r:embed="rId3"/>
          <a:stretch>
            <a:fillRect/>
          </a:stretch>
        </p:blipFill>
        <p:spPr>
          <a:xfrm>
            <a:off x="843150" y="1844824"/>
            <a:ext cx="7457699" cy="4194956"/>
          </a:xfrm>
          <a:prstGeom prst="rect">
            <a:avLst/>
          </a:prstGeom>
        </p:spPr>
      </p:pic>
    </p:spTree>
    <p:extLst>
      <p:ext uri="{BB962C8B-B14F-4D97-AF65-F5344CB8AC3E}">
        <p14:creationId xmlns:p14="http://schemas.microsoft.com/office/powerpoint/2010/main" val="306765057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Questions?</a:t>
            </a:r>
            <a:endParaRPr lang="en-US" sz="5400" dirty="0"/>
          </a:p>
        </p:txBody>
      </p:sp>
      <p:sp>
        <p:nvSpPr>
          <p:cNvPr id="3" name="Subtitle 2"/>
          <p:cNvSpPr>
            <a:spLocks noGrp="1"/>
          </p:cNvSpPr>
          <p:nvPr>
            <p:ph type="subTitle" idx="1"/>
          </p:nvPr>
        </p:nvSpPr>
        <p:spPr>
          <a:xfrm>
            <a:off x="1371600" y="3419474"/>
            <a:ext cx="6400800" cy="2025749"/>
          </a:xfrm>
        </p:spPr>
        <p:txBody>
          <a:bodyPr/>
          <a:lstStyle/>
          <a:p>
            <a:pPr>
              <a:spcBef>
                <a:spcPts val="0"/>
              </a:spcBef>
            </a:pPr>
            <a:r>
              <a:rPr lang="en-US" sz="2000" dirty="0">
                <a:solidFill>
                  <a:schemeClr val="tx1"/>
                </a:solidFill>
              </a:rPr>
              <a:t>Terry McKibben</a:t>
            </a:r>
          </a:p>
          <a:p>
            <a:pPr>
              <a:spcBef>
                <a:spcPts val="0"/>
              </a:spcBef>
            </a:pPr>
            <a:r>
              <a:rPr lang="en-US" sz="2000" dirty="0">
                <a:solidFill>
                  <a:schemeClr val="tx1"/>
                </a:solidFill>
              </a:rPr>
              <a:t>Assistant Scoutmaster </a:t>
            </a:r>
          </a:p>
          <a:p>
            <a:pPr>
              <a:spcBef>
                <a:spcPts val="0"/>
              </a:spcBef>
            </a:pPr>
            <a:r>
              <a:rPr lang="en-US" sz="2000" dirty="0">
                <a:solidFill>
                  <a:schemeClr val="tx1"/>
                </a:solidFill>
              </a:rPr>
              <a:t>BSA Troop 344/9344   </a:t>
            </a:r>
          </a:p>
          <a:p>
            <a:pPr>
              <a:spcBef>
                <a:spcPts val="0"/>
              </a:spcBef>
            </a:pPr>
            <a:r>
              <a:rPr lang="en-US" sz="2000" dirty="0">
                <a:solidFill>
                  <a:schemeClr val="tx1"/>
                </a:solidFill>
              </a:rPr>
              <a:t>Pemberville, OH</a:t>
            </a:r>
          </a:p>
          <a:p>
            <a:pPr>
              <a:spcBef>
                <a:spcPts val="0"/>
              </a:spcBef>
            </a:pPr>
            <a:r>
              <a:rPr lang="en-US" sz="2000" dirty="0">
                <a:solidFill>
                  <a:schemeClr val="tx1"/>
                </a:solidFill>
              </a:rPr>
              <a:t>troop344leaders@gmail.com</a:t>
            </a:r>
          </a:p>
        </p:txBody>
      </p:sp>
    </p:spTree>
    <p:extLst>
      <p:ext uri="{BB962C8B-B14F-4D97-AF65-F5344CB8AC3E}">
        <p14:creationId xmlns:p14="http://schemas.microsoft.com/office/powerpoint/2010/main" val="351420726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Camporee Timeline</a:t>
            </a:r>
            <a:endParaRPr lang="en-US" dirty="0"/>
          </a:p>
        </p:txBody>
      </p:sp>
      <p:sp>
        <p:nvSpPr>
          <p:cNvPr id="3" name="Content Placeholder 2"/>
          <p:cNvSpPr>
            <a:spLocks noGrp="1"/>
          </p:cNvSpPr>
          <p:nvPr>
            <p:ph idx="1"/>
          </p:nvPr>
        </p:nvSpPr>
        <p:spPr>
          <a:xfrm>
            <a:off x="457200" y="1600201"/>
            <a:ext cx="8229600" cy="4349079"/>
          </a:xfrm>
        </p:spPr>
        <p:txBody>
          <a:bodyPr/>
          <a:lstStyle/>
          <a:p>
            <a:r>
              <a:rPr lang="en-US" sz="2000" dirty="0" smtClean="0"/>
              <a:t>9 </a:t>
            </a:r>
            <a:r>
              <a:rPr lang="en-US" sz="2000" dirty="0"/>
              <a:t>months before: </a:t>
            </a:r>
          </a:p>
          <a:p>
            <a:pPr lvl="1"/>
            <a:r>
              <a:rPr lang="en-US" sz="1800" dirty="0"/>
              <a:t>2nd meeting of camporee planning team</a:t>
            </a:r>
          </a:p>
          <a:p>
            <a:pPr lvl="1"/>
            <a:r>
              <a:rPr lang="en-US" sz="1800" dirty="0"/>
              <a:t>Rough draft of </a:t>
            </a:r>
            <a:r>
              <a:rPr lang="en-US" sz="1800" dirty="0" smtClean="0"/>
              <a:t>camporee program</a:t>
            </a:r>
            <a:endParaRPr lang="en-US" sz="1800" dirty="0"/>
          </a:p>
          <a:p>
            <a:pPr lvl="1"/>
            <a:r>
              <a:rPr lang="en-US" sz="1800" dirty="0"/>
              <a:t>Begin </a:t>
            </a:r>
            <a:r>
              <a:rPr lang="en-US" sz="1800" dirty="0" smtClean="0"/>
              <a:t>working on camporee design</a:t>
            </a:r>
            <a:endParaRPr lang="en-US" sz="1800" dirty="0"/>
          </a:p>
          <a:p>
            <a:pPr marL="0" indent="0">
              <a:buNone/>
            </a:pPr>
            <a:r>
              <a:rPr lang="en-US" sz="2000" dirty="0"/>
              <a:t> </a:t>
            </a:r>
          </a:p>
          <a:p>
            <a:r>
              <a:rPr lang="en-US" sz="2000" dirty="0"/>
              <a:t>7 months before: </a:t>
            </a:r>
          </a:p>
          <a:p>
            <a:pPr lvl="1"/>
            <a:r>
              <a:rPr lang="en-US" sz="1800" dirty="0" smtClean="0"/>
              <a:t>3rd meeting of camporee planning team</a:t>
            </a:r>
          </a:p>
          <a:p>
            <a:pPr lvl="1"/>
            <a:r>
              <a:rPr lang="en-US" sz="1800" dirty="0" smtClean="0"/>
              <a:t>Design </a:t>
            </a:r>
            <a:r>
              <a:rPr lang="en-US" sz="1800" dirty="0"/>
              <a:t>complete (so it can be used on flyers, etc.)</a:t>
            </a:r>
          </a:p>
          <a:p>
            <a:pPr lvl="1"/>
            <a:r>
              <a:rPr lang="en-US" sz="1800" dirty="0" smtClean="0"/>
              <a:t>1st </a:t>
            </a:r>
            <a:r>
              <a:rPr lang="en-US" sz="1800" dirty="0"/>
              <a:t>draft of </a:t>
            </a:r>
            <a:r>
              <a:rPr lang="en-US" sz="1800" dirty="0" smtClean="0"/>
              <a:t>Leaders and Senior Patrol Leaders Guide</a:t>
            </a:r>
          </a:p>
          <a:p>
            <a:pPr lvl="2"/>
            <a:r>
              <a:rPr lang="en-US" sz="1600" dirty="0" smtClean="0"/>
              <a:t>Guide includes Camporee Schedule, Events, Awards, Registration Sheet</a:t>
            </a:r>
            <a:endParaRPr lang="en-US" sz="1600" dirty="0"/>
          </a:p>
          <a:p>
            <a:pPr lvl="1"/>
            <a:r>
              <a:rPr lang="en-US" sz="1800" dirty="0" smtClean="0"/>
              <a:t>1st draft of Scoring Guidelines</a:t>
            </a:r>
          </a:p>
          <a:p>
            <a:pPr lvl="1"/>
            <a:r>
              <a:rPr lang="en-US" sz="1800" dirty="0" smtClean="0"/>
              <a:t>Decide </a:t>
            </a:r>
            <a:r>
              <a:rPr lang="en-US" sz="1800" dirty="0"/>
              <a:t>on cost </a:t>
            </a:r>
            <a:r>
              <a:rPr lang="en-US" sz="1800" dirty="0" smtClean="0"/>
              <a:t>and </a:t>
            </a:r>
            <a:r>
              <a:rPr lang="en-US" sz="1800" dirty="0"/>
              <a:t>registration deadlines</a:t>
            </a:r>
            <a:r>
              <a:rPr lang="en-US" sz="1800" dirty="0" smtClean="0"/>
              <a:t>.</a:t>
            </a:r>
            <a:endParaRPr lang="en-US" sz="1800" dirty="0"/>
          </a:p>
        </p:txBody>
      </p:sp>
    </p:spTree>
    <p:extLst>
      <p:ext uri="{BB962C8B-B14F-4D97-AF65-F5344CB8AC3E}">
        <p14:creationId xmlns:p14="http://schemas.microsoft.com/office/powerpoint/2010/main" val="371834330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Camporee Timeline</a:t>
            </a:r>
            <a:endParaRPr lang="en-US" dirty="0"/>
          </a:p>
        </p:txBody>
      </p:sp>
      <p:sp>
        <p:nvSpPr>
          <p:cNvPr id="3" name="Content Placeholder 2"/>
          <p:cNvSpPr>
            <a:spLocks noGrp="1"/>
          </p:cNvSpPr>
          <p:nvPr>
            <p:ph idx="1"/>
          </p:nvPr>
        </p:nvSpPr>
        <p:spPr>
          <a:xfrm>
            <a:off x="457200" y="1600201"/>
            <a:ext cx="8229600" cy="4493095"/>
          </a:xfrm>
        </p:spPr>
        <p:txBody>
          <a:bodyPr/>
          <a:lstStyle/>
          <a:p>
            <a:r>
              <a:rPr lang="en-US" sz="2000" dirty="0" smtClean="0"/>
              <a:t>6 </a:t>
            </a:r>
            <a:r>
              <a:rPr lang="en-US" sz="2000" dirty="0"/>
              <a:t>months before: </a:t>
            </a:r>
          </a:p>
          <a:p>
            <a:pPr lvl="1"/>
            <a:r>
              <a:rPr lang="en-US" sz="1800" dirty="0"/>
              <a:t>Most Key positions filled</a:t>
            </a:r>
          </a:p>
          <a:p>
            <a:pPr lvl="1"/>
            <a:r>
              <a:rPr lang="en-US" sz="1800" dirty="0"/>
              <a:t>Begin publicity! Send out flyers to units, post item on website</a:t>
            </a:r>
          </a:p>
          <a:p>
            <a:pPr lvl="1"/>
            <a:r>
              <a:rPr lang="en-US" sz="1800" dirty="0"/>
              <a:t>Make sure cost </a:t>
            </a:r>
            <a:r>
              <a:rPr lang="en-US" sz="1800" dirty="0" smtClean="0"/>
              <a:t>and </a:t>
            </a:r>
            <a:r>
              <a:rPr lang="en-US" sz="1800" dirty="0"/>
              <a:t>deadlines are obvious.</a:t>
            </a:r>
          </a:p>
          <a:p>
            <a:pPr marL="0" indent="0">
              <a:buNone/>
            </a:pPr>
            <a:r>
              <a:rPr lang="en-US" sz="2000" dirty="0"/>
              <a:t> </a:t>
            </a:r>
          </a:p>
          <a:p>
            <a:r>
              <a:rPr lang="en-US" sz="2000" dirty="0"/>
              <a:t>4 months before: </a:t>
            </a:r>
          </a:p>
          <a:p>
            <a:pPr lvl="1"/>
            <a:r>
              <a:rPr lang="en-US" sz="1800" dirty="0"/>
              <a:t>All Key positions filled</a:t>
            </a:r>
          </a:p>
          <a:p>
            <a:pPr lvl="1"/>
            <a:r>
              <a:rPr lang="en-US" sz="1800" dirty="0"/>
              <a:t>4th meeting of camporee planning team</a:t>
            </a:r>
          </a:p>
          <a:p>
            <a:pPr lvl="1"/>
            <a:r>
              <a:rPr lang="en-US" sz="1800" dirty="0"/>
              <a:t>Final draft of </a:t>
            </a:r>
            <a:r>
              <a:rPr lang="en-US" sz="1800" dirty="0" smtClean="0"/>
              <a:t>Leaders and Senior Patrol Leaders Guide </a:t>
            </a:r>
          </a:p>
          <a:p>
            <a:pPr lvl="1"/>
            <a:r>
              <a:rPr lang="en-US" sz="1800" dirty="0" smtClean="0"/>
              <a:t>Final draft of scoring guidelines</a:t>
            </a:r>
            <a:endParaRPr lang="en-US" sz="1800" dirty="0"/>
          </a:p>
          <a:p>
            <a:pPr lvl="1"/>
            <a:r>
              <a:rPr lang="en-US" sz="1800" dirty="0" smtClean="0"/>
              <a:t>Program </a:t>
            </a:r>
            <a:r>
              <a:rPr lang="en-US" sz="1800" dirty="0"/>
              <a:t>chair starts recruiting volunteers to help with activities</a:t>
            </a:r>
          </a:p>
          <a:p>
            <a:pPr lvl="1"/>
            <a:r>
              <a:rPr lang="en-US" sz="1800" dirty="0"/>
              <a:t>Order </a:t>
            </a:r>
            <a:r>
              <a:rPr lang="en-US" sz="1800" dirty="0" smtClean="0"/>
              <a:t>patches or promotional items</a:t>
            </a:r>
            <a:endParaRPr lang="en-US" sz="1800" dirty="0"/>
          </a:p>
          <a:p>
            <a:pPr marL="0" indent="0">
              <a:buNone/>
            </a:pPr>
            <a:r>
              <a:rPr lang="en-US" sz="1000" dirty="0"/>
              <a:t> </a:t>
            </a:r>
            <a:endParaRPr lang="en-US" sz="1000" dirty="0"/>
          </a:p>
        </p:txBody>
      </p:sp>
    </p:spTree>
    <p:extLst>
      <p:ext uri="{BB962C8B-B14F-4D97-AF65-F5344CB8AC3E}">
        <p14:creationId xmlns:p14="http://schemas.microsoft.com/office/powerpoint/2010/main" val="399348594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Camporee Timeline</a:t>
            </a:r>
            <a:endParaRPr lang="en-US" dirty="0"/>
          </a:p>
        </p:txBody>
      </p:sp>
      <p:sp>
        <p:nvSpPr>
          <p:cNvPr id="3" name="Content Placeholder 2"/>
          <p:cNvSpPr>
            <a:spLocks noGrp="1"/>
          </p:cNvSpPr>
          <p:nvPr>
            <p:ph idx="1"/>
          </p:nvPr>
        </p:nvSpPr>
        <p:spPr/>
        <p:txBody>
          <a:bodyPr/>
          <a:lstStyle/>
          <a:p>
            <a:r>
              <a:rPr lang="en-US" sz="2000" dirty="0" smtClean="0"/>
              <a:t>3 months before:</a:t>
            </a:r>
          </a:p>
          <a:p>
            <a:pPr lvl="1"/>
            <a:r>
              <a:rPr lang="en-US" sz="1800" dirty="0" smtClean="0"/>
              <a:t>Leaders Guide and Senior Patrol Leaders Guide distributed to troops</a:t>
            </a:r>
          </a:p>
          <a:p>
            <a:pPr lvl="1"/>
            <a:endParaRPr lang="en-US" sz="1800" dirty="0" smtClean="0"/>
          </a:p>
          <a:p>
            <a:r>
              <a:rPr lang="en-US" sz="2000" dirty="0" smtClean="0"/>
              <a:t>2 </a:t>
            </a:r>
            <a:r>
              <a:rPr lang="en-US" sz="2000" dirty="0"/>
              <a:t>months before: </a:t>
            </a:r>
          </a:p>
          <a:p>
            <a:pPr lvl="1"/>
            <a:r>
              <a:rPr lang="en-US" sz="1800" dirty="0"/>
              <a:t>Visit location, scout out spots for activities</a:t>
            </a:r>
          </a:p>
          <a:p>
            <a:pPr lvl="1"/>
            <a:r>
              <a:rPr lang="en-US" sz="1800" dirty="0"/>
              <a:t>5th meeting of camporee planning </a:t>
            </a:r>
            <a:r>
              <a:rPr lang="en-US" sz="1800" dirty="0" smtClean="0"/>
              <a:t>team</a:t>
            </a:r>
          </a:p>
          <a:p>
            <a:pPr lvl="1"/>
            <a:endParaRPr lang="en-US" sz="1800" dirty="0"/>
          </a:p>
          <a:p>
            <a:r>
              <a:rPr lang="en-US" sz="2000" dirty="0" smtClean="0"/>
              <a:t>1 </a:t>
            </a:r>
            <a:r>
              <a:rPr lang="en-US" sz="2000" dirty="0"/>
              <a:t>month before: </a:t>
            </a:r>
          </a:p>
          <a:p>
            <a:pPr lvl="1"/>
            <a:r>
              <a:rPr lang="en-US" sz="1800" dirty="0"/>
              <a:t>6th meeting of camporee planning team</a:t>
            </a:r>
          </a:p>
          <a:p>
            <a:pPr lvl="1"/>
            <a:r>
              <a:rPr lang="en-US" sz="1800" dirty="0"/>
              <a:t>Go over weekend program, item by item</a:t>
            </a:r>
          </a:p>
          <a:p>
            <a:endParaRPr lang="en-US" sz="2000" dirty="0"/>
          </a:p>
        </p:txBody>
      </p:sp>
    </p:spTree>
    <p:extLst>
      <p:ext uri="{BB962C8B-B14F-4D97-AF65-F5344CB8AC3E}">
        <p14:creationId xmlns:p14="http://schemas.microsoft.com/office/powerpoint/2010/main" val="275567013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Have a Themed Camporee?</a:t>
            </a:r>
            <a:endParaRPr lang="en-US" dirty="0"/>
          </a:p>
        </p:txBody>
      </p:sp>
      <p:sp>
        <p:nvSpPr>
          <p:cNvPr id="3" name="Content Placeholder 2"/>
          <p:cNvSpPr>
            <a:spLocks noGrp="1"/>
          </p:cNvSpPr>
          <p:nvPr>
            <p:ph idx="1"/>
          </p:nvPr>
        </p:nvSpPr>
        <p:spPr>
          <a:xfrm>
            <a:off x="457200" y="1340769"/>
            <a:ext cx="8229600" cy="5256584"/>
          </a:xfrm>
        </p:spPr>
        <p:txBody>
          <a:bodyPr/>
          <a:lstStyle/>
          <a:p>
            <a:r>
              <a:rPr lang="en-US" sz="1800" dirty="0" smtClean="0"/>
              <a:t>A Themed Camporee:</a:t>
            </a:r>
          </a:p>
          <a:p>
            <a:pPr lvl="1"/>
            <a:r>
              <a:rPr lang="en-US" sz="1600" dirty="0" smtClean="0"/>
              <a:t>Unifies the events that participants will engage in. </a:t>
            </a:r>
          </a:p>
          <a:p>
            <a:pPr lvl="1"/>
            <a:r>
              <a:rPr lang="en-US" sz="1600" dirty="0" smtClean="0"/>
              <a:t>Puts excitement into camporees. </a:t>
            </a:r>
          </a:p>
          <a:p>
            <a:pPr lvl="1"/>
            <a:r>
              <a:rPr lang="en-US" sz="1600" dirty="0" smtClean="0"/>
              <a:t>Gets </a:t>
            </a:r>
            <a:r>
              <a:rPr lang="en-US" sz="1600" dirty="0"/>
              <a:t>the creativity </a:t>
            </a:r>
            <a:r>
              <a:rPr lang="en-US" sz="1600" dirty="0" smtClean="0"/>
              <a:t>going.</a:t>
            </a:r>
          </a:p>
          <a:p>
            <a:pPr lvl="1"/>
            <a:r>
              <a:rPr lang="en-US" sz="1600" dirty="0" smtClean="0"/>
              <a:t>Makes </a:t>
            </a:r>
            <a:r>
              <a:rPr lang="en-US" sz="1600" dirty="0"/>
              <a:t>things different</a:t>
            </a:r>
            <a:r>
              <a:rPr lang="en-US" sz="1600" dirty="0" smtClean="0"/>
              <a:t>.</a:t>
            </a:r>
          </a:p>
          <a:p>
            <a:pPr marL="285750" lvl="1" indent="-285750"/>
            <a:r>
              <a:rPr lang="en-US" sz="1800" dirty="0" smtClean="0"/>
              <a:t>Using </a:t>
            </a:r>
            <a:r>
              <a:rPr lang="en-US" sz="1800" dirty="0"/>
              <a:t>different themes each year helps keep camporees fresh. </a:t>
            </a:r>
            <a:endParaRPr lang="en-US" sz="1800" dirty="0" smtClean="0"/>
          </a:p>
          <a:p>
            <a:pPr marL="285750" lvl="1" indent="-285750"/>
            <a:r>
              <a:rPr lang="en-US" sz="1800" dirty="0" smtClean="0"/>
              <a:t>They </a:t>
            </a:r>
            <a:r>
              <a:rPr lang="en-US" sz="1800" dirty="0"/>
              <a:t>can generate enthusiasm among the Scouts, particularly when themes are chosen that reflect the current interests of the participating Scouts. </a:t>
            </a:r>
            <a:endParaRPr lang="en-US" sz="1800" dirty="0" smtClean="0"/>
          </a:p>
          <a:p>
            <a:pPr marL="285750" lvl="1" indent="-285750"/>
            <a:r>
              <a:rPr lang="en-US" sz="1800" dirty="0" smtClean="0"/>
              <a:t>How </a:t>
            </a:r>
            <a:r>
              <a:rPr lang="en-US" sz="1800" dirty="0"/>
              <a:t>do you know what their interests are? Ask them. </a:t>
            </a:r>
            <a:endParaRPr lang="en-US" sz="1800" dirty="0" smtClean="0"/>
          </a:p>
          <a:p>
            <a:pPr marL="285750" lvl="1" indent="-285750"/>
            <a:r>
              <a:rPr lang="en-US" sz="1800" dirty="0" smtClean="0"/>
              <a:t>The </a:t>
            </a:r>
            <a:r>
              <a:rPr lang="en-US" sz="1800" dirty="0"/>
              <a:t>themes provided on </a:t>
            </a:r>
            <a:r>
              <a:rPr lang="en-US" sz="1800" dirty="0" smtClean="0"/>
              <a:t>the next </a:t>
            </a:r>
            <a:r>
              <a:rPr lang="en-US" sz="1800" dirty="0"/>
              <a:t>page could make a great starting point for discussing what type of camporee the boys would like to have and the events they should include. </a:t>
            </a:r>
            <a:endParaRPr lang="en-US" sz="1800" dirty="0" smtClean="0"/>
          </a:p>
          <a:p>
            <a:pPr marL="285750" lvl="1" indent="-285750"/>
            <a:r>
              <a:rPr lang="en-US" sz="1800" dirty="0" smtClean="0"/>
              <a:t>If </a:t>
            </a:r>
            <a:r>
              <a:rPr lang="en-US" sz="1800" dirty="0"/>
              <a:t>you want to increase </a:t>
            </a:r>
            <a:r>
              <a:rPr lang="en-US" sz="1800" dirty="0" smtClean="0"/>
              <a:t>camporee participation by </a:t>
            </a:r>
            <a:r>
              <a:rPr lang="en-US" sz="1800" dirty="0"/>
              <a:t>the Scouts give them a vested interest in the program. </a:t>
            </a:r>
            <a:endParaRPr lang="en-US" sz="1800" dirty="0" smtClean="0"/>
          </a:p>
          <a:p>
            <a:pPr marL="285750" lvl="1" indent="-285750"/>
            <a:r>
              <a:rPr lang="en-US" sz="1800" dirty="0" smtClean="0"/>
              <a:t>Get </a:t>
            </a:r>
            <a:r>
              <a:rPr lang="en-US" sz="1800" dirty="0"/>
              <a:t>the senior patrol leaders and patrol leaders involved in the planning process.</a:t>
            </a:r>
            <a:endParaRPr lang="en-US" sz="1800" dirty="0"/>
          </a:p>
        </p:txBody>
      </p:sp>
    </p:spTree>
    <p:extLst>
      <p:ext uri="{BB962C8B-B14F-4D97-AF65-F5344CB8AC3E}">
        <p14:creationId xmlns:p14="http://schemas.microsoft.com/office/powerpoint/2010/main" val="306605880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Camporee Themes</a:t>
            </a:r>
            <a:endParaRPr lang="en-US" dirty="0"/>
          </a:p>
        </p:txBody>
      </p:sp>
      <p:sp>
        <p:nvSpPr>
          <p:cNvPr id="3" name="Content Placeholder 2"/>
          <p:cNvSpPr>
            <a:spLocks noGrp="1"/>
          </p:cNvSpPr>
          <p:nvPr>
            <p:ph idx="1"/>
          </p:nvPr>
        </p:nvSpPr>
        <p:spPr>
          <a:xfrm>
            <a:off x="457200" y="1420237"/>
            <a:ext cx="8229600" cy="4457036"/>
          </a:xfrm>
        </p:spPr>
        <p:txBody>
          <a:bodyPr numCol="3"/>
          <a:lstStyle/>
          <a:p>
            <a:r>
              <a:rPr lang="en-US" sz="1400" dirty="0" smtClean="0"/>
              <a:t>Amazing </a:t>
            </a:r>
            <a:r>
              <a:rPr lang="en-US" sz="1400" dirty="0"/>
              <a:t>Race Camporee </a:t>
            </a:r>
            <a:endParaRPr lang="en-US" sz="1400" dirty="0" smtClean="0"/>
          </a:p>
          <a:p>
            <a:r>
              <a:rPr lang="en-US" sz="1400" dirty="0" smtClean="0"/>
              <a:t>Are </a:t>
            </a:r>
            <a:r>
              <a:rPr lang="en-US" sz="1400" dirty="0"/>
              <a:t>You Tougher Than a Boy Scout Camporee </a:t>
            </a:r>
            <a:endParaRPr lang="en-US" sz="1400" dirty="0" smtClean="0"/>
          </a:p>
          <a:p>
            <a:r>
              <a:rPr lang="en-US" sz="1400" dirty="0" smtClean="0"/>
              <a:t>Automotive Camporee</a:t>
            </a:r>
            <a:endParaRPr lang="en-US" sz="1400" dirty="0"/>
          </a:p>
          <a:p>
            <a:r>
              <a:rPr lang="en-US" sz="1400" dirty="0" smtClean="0"/>
              <a:t>Backpacking Camporee</a:t>
            </a:r>
          </a:p>
          <a:p>
            <a:r>
              <a:rPr lang="en-US" sz="1400" dirty="0" smtClean="0"/>
              <a:t>Chills and Thrills Winter Camporee</a:t>
            </a:r>
            <a:endParaRPr lang="en-US" sz="1400" dirty="0"/>
          </a:p>
          <a:p>
            <a:r>
              <a:rPr lang="en-US" sz="1400" dirty="0" smtClean="0"/>
              <a:t>Cooking/Iron </a:t>
            </a:r>
            <a:r>
              <a:rPr lang="en-US" sz="1400" dirty="0"/>
              <a:t>Chef </a:t>
            </a:r>
            <a:r>
              <a:rPr lang="en-US" sz="1400" dirty="0" smtClean="0"/>
              <a:t>Camporee</a:t>
            </a:r>
            <a:endParaRPr lang="en-US" sz="1400" dirty="0"/>
          </a:p>
          <a:p>
            <a:r>
              <a:rPr lang="en-US" sz="1400" dirty="0" smtClean="0"/>
              <a:t>CSI </a:t>
            </a:r>
            <a:r>
              <a:rPr lang="en-US" sz="1400" dirty="0"/>
              <a:t>– Crime Scout Investigator Camporee </a:t>
            </a:r>
          </a:p>
          <a:p>
            <a:r>
              <a:rPr lang="en-US" sz="1400" dirty="0" smtClean="0"/>
              <a:t>Duck </a:t>
            </a:r>
            <a:r>
              <a:rPr lang="en-US" sz="1400" dirty="0"/>
              <a:t>Dynasty </a:t>
            </a:r>
            <a:r>
              <a:rPr lang="en-US" sz="1400" dirty="0" smtClean="0"/>
              <a:t>Camporee</a:t>
            </a:r>
            <a:endParaRPr lang="en-US" sz="1400" dirty="0"/>
          </a:p>
          <a:p>
            <a:r>
              <a:rPr lang="en-US" sz="1400" dirty="0" smtClean="0"/>
              <a:t>Engineering Camporee</a:t>
            </a:r>
            <a:endParaRPr lang="en-US" sz="1400" dirty="0"/>
          </a:p>
          <a:p>
            <a:r>
              <a:rPr lang="en-US" sz="1400" dirty="0" smtClean="0"/>
              <a:t>Geocaching Camporee</a:t>
            </a:r>
            <a:endParaRPr lang="en-US" sz="1400" dirty="0"/>
          </a:p>
          <a:p>
            <a:r>
              <a:rPr lang="en-US" sz="1400" dirty="0" smtClean="0"/>
              <a:t>Gladiator’s </a:t>
            </a:r>
            <a:r>
              <a:rPr lang="en-US" sz="1400" dirty="0"/>
              <a:t>Challenge Camporee </a:t>
            </a:r>
            <a:r>
              <a:rPr lang="en-US" sz="1400" dirty="0" smtClean="0"/>
              <a:t> </a:t>
            </a:r>
          </a:p>
          <a:p>
            <a:r>
              <a:rPr lang="en-US" sz="1400" dirty="0" smtClean="0"/>
              <a:t>Highlander Games Camporee</a:t>
            </a:r>
            <a:endParaRPr lang="en-US" sz="1400" dirty="0"/>
          </a:p>
          <a:p>
            <a:r>
              <a:rPr lang="en-US" sz="1400" dirty="0" smtClean="0"/>
              <a:t>Hunger </a:t>
            </a:r>
            <a:r>
              <a:rPr lang="en-US" sz="1400" dirty="0"/>
              <a:t>Games Camporee </a:t>
            </a:r>
            <a:endParaRPr lang="en-US" sz="1400" dirty="0" smtClean="0"/>
          </a:p>
          <a:p>
            <a:r>
              <a:rPr lang="en-US" sz="1400" dirty="0" smtClean="0"/>
              <a:t>Iron Chef Camporee</a:t>
            </a:r>
          </a:p>
          <a:p>
            <a:r>
              <a:rPr lang="en-US" sz="1400" dirty="0" smtClean="0"/>
              <a:t>Leave </a:t>
            </a:r>
            <a:r>
              <a:rPr lang="en-US" sz="1400" dirty="0"/>
              <a:t>No Trace </a:t>
            </a:r>
            <a:r>
              <a:rPr lang="en-US" sz="1400" dirty="0" smtClean="0"/>
              <a:t>Camporee</a:t>
            </a:r>
          </a:p>
          <a:p>
            <a:r>
              <a:rPr lang="en-US" sz="1400" dirty="0" smtClean="0"/>
              <a:t>Medieval Camporee</a:t>
            </a:r>
            <a:endParaRPr lang="en-US" sz="1400" dirty="0"/>
          </a:p>
          <a:p>
            <a:r>
              <a:rPr lang="en-US" sz="1400" dirty="0" smtClean="0"/>
              <a:t>Mission </a:t>
            </a:r>
            <a:r>
              <a:rPr lang="en-US" sz="1400" dirty="0"/>
              <a:t>Impossible </a:t>
            </a:r>
            <a:r>
              <a:rPr lang="en-US" sz="1400" dirty="0" smtClean="0"/>
              <a:t>Camporee</a:t>
            </a:r>
            <a:endParaRPr lang="en-US" sz="1400" dirty="0"/>
          </a:p>
          <a:p>
            <a:r>
              <a:rPr lang="en-US" sz="1400" dirty="0" smtClean="0"/>
              <a:t>Monster </a:t>
            </a:r>
            <a:r>
              <a:rPr lang="en-US" sz="1400" dirty="0"/>
              <a:t>Garage </a:t>
            </a:r>
            <a:r>
              <a:rPr lang="en-US" sz="1400" dirty="0" smtClean="0"/>
              <a:t>Camporee</a:t>
            </a:r>
          </a:p>
          <a:p>
            <a:r>
              <a:rPr lang="en-US" sz="1400" dirty="0" smtClean="0"/>
              <a:t>Monster Mash Camporee </a:t>
            </a:r>
          </a:p>
          <a:p>
            <a:r>
              <a:rPr lang="en-US" sz="1400" dirty="0" smtClean="0"/>
              <a:t>National Treasure Camporee</a:t>
            </a:r>
          </a:p>
          <a:p>
            <a:r>
              <a:rPr lang="en-US" sz="1400" dirty="0" smtClean="0"/>
              <a:t>Orienteering Camporee</a:t>
            </a:r>
            <a:endParaRPr lang="en-US" sz="1400" dirty="0"/>
          </a:p>
          <a:p>
            <a:r>
              <a:rPr lang="en-US" sz="1400" dirty="0" smtClean="0"/>
              <a:t>Pioneering Camporee</a:t>
            </a:r>
            <a:endParaRPr lang="en-US" sz="1400" dirty="0"/>
          </a:p>
          <a:p>
            <a:r>
              <a:rPr lang="en-US" sz="1400" dirty="0" smtClean="0"/>
              <a:t>Punkin </a:t>
            </a:r>
            <a:r>
              <a:rPr lang="en-US" sz="1400" dirty="0"/>
              <a:t>Chunkin </a:t>
            </a:r>
            <a:r>
              <a:rPr lang="en-US" sz="1400" dirty="0" smtClean="0"/>
              <a:t>Camporee</a:t>
            </a:r>
            <a:endParaRPr lang="en-US" sz="1400" dirty="0"/>
          </a:p>
          <a:p>
            <a:r>
              <a:rPr lang="en-US" sz="1400" dirty="0" smtClean="0"/>
              <a:t>Scout </a:t>
            </a:r>
            <a:r>
              <a:rPr lang="en-US" sz="1400" dirty="0"/>
              <a:t>Olympics </a:t>
            </a:r>
            <a:r>
              <a:rPr lang="en-US" sz="1400" dirty="0" smtClean="0"/>
              <a:t>Camporee</a:t>
            </a:r>
          </a:p>
          <a:p>
            <a:r>
              <a:rPr lang="en-US" sz="1400" dirty="0" smtClean="0"/>
              <a:t>Scouts of the Apocalypse Camporee</a:t>
            </a:r>
            <a:endParaRPr lang="en-US" sz="1400" dirty="0"/>
          </a:p>
          <a:p>
            <a:r>
              <a:rPr lang="en-US" sz="1400" dirty="0" smtClean="0"/>
              <a:t>Search </a:t>
            </a:r>
            <a:r>
              <a:rPr lang="en-US" sz="1400" dirty="0"/>
              <a:t>and Rescue Camporee </a:t>
            </a:r>
            <a:endParaRPr lang="en-US" sz="1400" dirty="0" smtClean="0"/>
          </a:p>
          <a:p>
            <a:r>
              <a:rPr lang="en-US" sz="1400" dirty="0" smtClean="0"/>
              <a:t>Spook-O-</a:t>
            </a:r>
            <a:r>
              <a:rPr lang="en-US" sz="1400" dirty="0" err="1" smtClean="0"/>
              <a:t>Ree</a:t>
            </a:r>
            <a:r>
              <a:rPr lang="en-US" sz="1400" dirty="0" smtClean="0"/>
              <a:t> Camporee</a:t>
            </a:r>
          </a:p>
          <a:p>
            <a:r>
              <a:rPr lang="en-US" sz="1400" dirty="0" smtClean="0"/>
              <a:t>Spy vs. Spy Camporee</a:t>
            </a:r>
          </a:p>
          <a:p>
            <a:r>
              <a:rPr lang="en-US" sz="1400" dirty="0" smtClean="0"/>
              <a:t>Star Wars Camporee</a:t>
            </a:r>
          </a:p>
          <a:p>
            <a:r>
              <a:rPr lang="en-US" sz="1400" dirty="0" smtClean="0"/>
              <a:t>Surviving the Ice Age Camporee</a:t>
            </a:r>
          </a:p>
          <a:p>
            <a:r>
              <a:rPr lang="en-US" sz="1400" dirty="0" smtClean="0"/>
              <a:t>Surviving World War II Camporee</a:t>
            </a:r>
          </a:p>
          <a:p>
            <a:r>
              <a:rPr lang="en-US" sz="1400" dirty="0" smtClean="0"/>
              <a:t>Survivor </a:t>
            </a:r>
            <a:r>
              <a:rPr lang="en-US" sz="1400" dirty="0"/>
              <a:t>Camporee </a:t>
            </a:r>
          </a:p>
          <a:p>
            <a:r>
              <a:rPr lang="en-US" sz="1400" dirty="0" smtClean="0"/>
              <a:t>Teamwork Camporee</a:t>
            </a:r>
            <a:endParaRPr lang="en-US" sz="1400" dirty="0"/>
          </a:p>
          <a:p>
            <a:r>
              <a:rPr lang="en-US" sz="1400" dirty="0" smtClean="0"/>
              <a:t>Top </a:t>
            </a:r>
            <a:r>
              <a:rPr lang="en-US" sz="1400" dirty="0"/>
              <a:t>Shot Camporee </a:t>
            </a:r>
            <a:endParaRPr lang="en-US" sz="1400" dirty="0" smtClean="0"/>
          </a:p>
          <a:p>
            <a:r>
              <a:rPr lang="en-US" sz="1400" dirty="0" smtClean="0"/>
              <a:t>Viking Invasion Camporee</a:t>
            </a:r>
          </a:p>
          <a:p>
            <a:r>
              <a:rPr lang="en-US" sz="1400" dirty="0" smtClean="0"/>
              <a:t>Water Camporee</a:t>
            </a:r>
            <a:endParaRPr lang="en-US" sz="1400" dirty="0"/>
          </a:p>
          <a:p>
            <a:r>
              <a:rPr lang="en-US" sz="1400" dirty="0" smtClean="0"/>
              <a:t>When </a:t>
            </a:r>
            <a:r>
              <a:rPr lang="en-US" sz="1400" dirty="0"/>
              <a:t>Pigs Fly </a:t>
            </a:r>
            <a:r>
              <a:rPr lang="en-US" sz="1400" dirty="0" smtClean="0"/>
              <a:t>Camporee</a:t>
            </a:r>
            <a:endParaRPr lang="en-US" sz="1400" dirty="0"/>
          </a:p>
          <a:p>
            <a:r>
              <a:rPr lang="en-US" sz="1400" dirty="0" smtClean="0"/>
              <a:t>Wilderness </a:t>
            </a:r>
            <a:r>
              <a:rPr lang="en-US" sz="1400" dirty="0"/>
              <a:t>Survival </a:t>
            </a:r>
            <a:r>
              <a:rPr lang="en-US" sz="1400" dirty="0" smtClean="0"/>
              <a:t>Camporee</a:t>
            </a:r>
          </a:p>
          <a:p>
            <a:r>
              <a:rPr lang="en-US" sz="1400" dirty="0" smtClean="0"/>
              <a:t>Wild, Wild West Camporee</a:t>
            </a:r>
          </a:p>
          <a:p>
            <a:r>
              <a:rPr lang="en-US" sz="1400" dirty="0" smtClean="0"/>
              <a:t>Winter Games Camporee</a:t>
            </a:r>
          </a:p>
          <a:p>
            <a:r>
              <a:rPr lang="en-US" sz="1400" dirty="0" smtClean="0"/>
              <a:t>X-Games Camporee</a:t>
            </a:r>
          </a:p>
          <a:p>
            <a:r>
              <a:rPr lang="en-US" sz="1400" dirty="0" smtClean="0"/>
              <a:t>Zombie Camporee</a:t>
            </a:r>
            <a:endParaRPr lang="en-US" sz="1400" dirty="0"/>
          </a:p>
        </p:txBody>
      </p:sp>
    </p:spTree>
    <p:extLst>
      <p:ext uri="{BB962C8B-B14F-4D97-AF65-F5344CB8AC3E}">
        <p14:creationId xmlns:p14="http://schemas.microsoft.com/office/powerpoint/2010/main" val="325133721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Camporee Theme Voting</a:t>
            </a:r>
            <a:endParaRPr lang="en-US" dirty="0"/>
          </a:p>
        </p:txBody>
      </p:sp>
      <p:sp>
        <p:nvSpPr>
          <p:cNvPr id="3" name="Content Placeholder 2"/>
          <p:cNvSpPr>
            <a:spLocks noGrp="1"/>
          </p:cNvSpPr>
          <p:nvPr>
            <p:ph idx="1"/>
          </p:nvPr>
        </p:nvSpPr>
        <p:spPr>
          <a:xfrm>
            <a:off x="323528" y="1340768"/>
            <a:ext cx="8496944" cy="5184576"/>
          </a:xfrm>
        </p:spPr>
        <p:txBody>
          <a:bodyPr/>
          <a:lstStyle/>
          <a:p>
            <a:pPr marL="0" indent="0">
              <a:buNone/>
            </a:pPr>
            <a:r>
              <a:rPr lang="en-US" sz="1400" dirty="0"/>
              <a:t>Troop Number: </a:t>
            </a:r>
            <a:r>
              <a:rPr lang="en-US" sz="1400" u="sng" dirty="0"/>
              <a:t>		</a:t>
            </a:r>
            <a:endParaRPr lang="en-US" sz="1400" u="sng" dirty="0" smtClean="0"/>
          </a:p>
          <a:p>
            <a:pPr marL="0" indent="0">
              <a:buNone/>
            </a:pPr>
            <a:r>
              <a:rPr lang="en-US" sz="1400" dirty="0" smtClean="0"/>
              <a:t>Please </a:t>
            </a:r>
            <a:r>
              <a:rPr lang="en-US" sz="1400" dirty="0"/>
              <a:t>have the boys of your troop choose their 10 favorite camporee themes for future fall and spring camporees. Rank them from 1 to 10 with 1 being their first choice. They may include their own ideas in the provided spaces below in their rankings. </a:t>
            </a:r>
            <a:endParaRPr lang="en-US" sz="1400" dirty="0" smtClean="0"/>
          </a:p>
          <a:p>
            <a:pPr marL="0" indent="0">
              <a:buNone/>
            </a:pPr>
            <a:endParaRPr lang="en-US" sz="1400" dirty="0"/>
          </a:p>
          <a:p>
            <a:pPr marL="171450" indent="-171450">
              <a:spcBef>
                <a:spcPts val="0"/>
              </a:spcBef>
              <a:buFont typeface="Calibri" panose="020F0502020204030204" pitchFamily="34" charset="0"/>
              <a:buChar char="͟"/>
            </a:pPr>
            <a:r>
              <a:rPr lang="en-US" sz="1400" dirty="0" smtClean="0"/>
              <a:t>CSI </a:t>
            </a:r>
            <a:r>
              <a:rPr lang="en-US" sz="1400" dirty="0"/>
              <a:t>- Crime Scout Investigator Camporee - Scouts will gather and analyze evidence to solve a </a:t>
            </a:r>
            <a:r>
              <a:rPr lang="en-US" sz="1400" dirty="0" smtClean="0"/>
              <a:t>mystery </a:t>
            </a:r>
            <a:endParaRPr lang="en-US" sz="1400" dirty="0"/>
          </a:p>
          <a:p>
            <a:pPr marL="171450" indent="-171450">
              <a:spcBef>
                <a:spcPts val="0"/>
              </a:spcBef>
              <a:buFont typeface="Calibri" panose="020F0502020204030204" pitchFamily="34" charset="0"/>
              <a:buChar char="͟"/>
            </a:pPr>
            <a:r>
              <a:rPr lang="en-US" sz="1400" dirty="0" smtClean="0"/>
              <a:t>Duck </a:t>
            </a:r>
            <a:r>
              <a:rPr lang="en-US" sz="1400" dirty="0"/>
              <a:t>Dynasty Camporee - The events will reflect the Duck Dynasty TV show </a:t>
            </a:r>
            <a:endParaRPr lang="en-US" sz="1400" dirty="0" smtClean="0"/>
          </a:p>
          <a:p>
            <a:pPr marL="171450" indent="-171450">
              <a:spcBef>
                <a:spcPts val="0"/>
              </a:spcBef>
              <a:buFont typeface="Calibri" panose="020F0502020204030204" pitchFamily="34" charset="0"/>
              <a:buChar char="͟"/>
            </a:pPr>
            <a:r>
              <a:rPr lang="en-US" sz="1400" dirty="0" smtClean="0"/>
              <a:t>Geocaching </a:t>
            </a:r>
            <a:r>
              <a:rPr lang="en-US" sz="1400" dirty="0"/>
              <a:t>Camporee - Will fulfill most of the requirements for the Geocaching Merit Badge </a:t>
            </a:r>
            <a:endParaRPr lang="en-US" sz="1400" dirty="0" smtClean="0"/>
          </a:p>
          <a:p>
            <a:pPr marL="171450" indent="-171450">
              <a:spcBef>
                <a:spcPts val="0"/>
              </a:spcBef>
              <a:buFont typeface="Calibri" panose="020F0502020204030204" pitchFamily="34" charset="0"/>
              <a:buChar char="͟"/>
            </a:pPr>
            <a:r>
              <a:rPr lang="en-US" sz="1400" dirty="0" smtClean="0"/>
              <a:t>Gladiator's </a:t>
            </a:r>
            <a:r>
              <a:rPr lang="en-US" sz="1400" dirty="0"/>
              <a:t>Challenge Camporee - Gladiator competitions </a:t>
            </a:r>
            <a:r>
              <a:rPr lang="en-US" sz="1400" dirty="0" smtClean="0"/>
              <a:t>that </a:t>
            </a:r>
            <a:r>
              <a:rPr lang="en-US" sz="1400" dirty="0"/>
              <a:t>test physical fitness, sportsmanship, team </a:t>
            </a:r>
            <a:r>
              <a:rPr lang="en-US" sz="1400" dirty="0" smtClean="0"/>
              <a:t>work</a:t>
            </a:r>
            <a:r>
              <a:rPr lang="en-US" sz="1400" dirty="0"/>
              <a:t>, </a:t>
            </a:r>
            <a:r>
              <a:rPr lang="en-US" sz="1400" dirty="0" smtClean="0"/>
              <a:t>and creativity</a:t>
            </a:r>
            <a:endParaRPr lang="en-US" sz="1400" dirty="0"/>
          </a:p>
          <a:p>
            <a:pPr marL="171450" indent="-171450">
              <a:spcBef>
                <a:spcPts val="0"/>
              </a:spcBef>
              <a:buFont typeface="Calibri" panose="020F0502020204030204" pitchFamily="34" charset="0"/>
              <a:buChar char="͟"/>
            </a:pPr>
            <a:r>
              <a:rPr lang="en-US" sz="1400" dirty="0" smtClean="0"/>
              <a:t>Highlander </a:t>
            </a:r>
            <a:r>
              <a:rPr lang="en-US" sz="1400" dirty="0"/>
              <a:t>Games Camporee – Competing in traditional Scottish Highlander games. </a:t>
            </a:r>
            <a:endParaRPr lang="en-US" sz="1400" dirty="0" smtClean="0"/>
          </a:p>
          <a:p>
            <a:pPr marL="171450" indent="-171450">
              <a:spcBef>
                <a:spcPts val="0"/>
              </a:spcBef>
              <a:buFont typeface="Calibri" panose="020F0502020204030204" pitchFamily="34" charset="0"/>
              <a:buChar char="͟"/>
            </a:pPr>
            <a:r>
              <a:rPr lang="en-US" sz="1400" dirty="0" smtClean="0"/>
              <a:t>Hunger </a:t>
            </a:r>
            <a:r>
              <a:rPr lang="en-US" sz="1400" dirty="0"/>
              <a:t>Games Camporee - Based on the movie "Hunger Games" </a:t>
            </a:r>
          </a:p>
          <a:p>
            <a:pPr marL="171450" indent="-171450">
              <a:spcBef>
                <a:spcPts val="0"/>
              </a:spcBef>
              <a:buFont typeface="Calibri" panose="020F0502020204030204" pitchFamily="34" charset="0"/>
              <a:buChar char="͟"/>
            </a:pPr>
            <a:r>
              <a:rPr lang="en-US" sz="1400" dirty="0" smtClean="0"/>
              <a:t>Monster </a:t>
            </a:r>
            <a:r>
              <a:rPr lang="en-US" sz="1400" dirty="0"/>
              <a:t>Garage Camporee - Involves the design, construction, and racing of downhill and push cars. </a:t>
            </a:r>
          </a:p>
          <a:p>
            <a:pPr marL="171450" indent="-171450">
              <a:spcBef>
                <a:spcPts val="0"/>
              </a:spcBef>
              <a:buFont typeface="Calibri" panose="020F0502020204030204" pitchFamily="34" charset="0"/>
              <a:buChar char="͟"/>
            </a:pPr>
            <a:r>
              <a:rPr lang="en-US" sz="1400" dirty="0" smtClean="0"/>
              <a:t>Monster </a:t>
            </a:r>
            <a:r>
              <a:rPr lang="en-US" sz="1400" dirty="0"/>
              <a:t>Mash Camporee – Halloween themed </a:t>
            </a:r>
            <a:r>
              <a:rPr lang="en-US" sz="1400" dirty="0" smtClean="0"/>
              <a:t>camporee</a:t>
            </a:r>
            <a:endParaRPr lang="en-US" sz="1400" dirty="0"/>
          </a:p>
          <a:p>
            <a:pPr marL="171450" indent="-171450">
              <a:spcBef>
                <a:spcPts val="0"/>
              </a:spcBef>
              <a:buFont typeface="Calibri" panose="020F0502020204030204" pitchFamily="34" charset="0"/>
              <a:buChar char="͟"/>
            </a:pPr>
            <a:r>
              <a:rPr lang="en-US" sz="1400" dirty="0" smtClean="0"/>
              <a:t>Punkin </a:t>
            </a:r>
            <a:r>
              <a:rPr lang="en-US" sz="1400" dirty="0"/>
              <a:t>Chunkin Camporee - The Camporee will involve hurling a pumpkin as far as you can. </a:t>
            </a:r>
            <a:endParaRPr lang="en-US" sz="1400" dirty="0" smtClean="0"/>
          </a:p>
          <a:p>
            <a:pPr marL="171450" indent="-171450">
              <a:spcBef>
                <a:spcPts val="0"/>
              </a:spcBef>
              <a:buFont typeface="Calibri" panose="020F0502020204030204" pitchFamily="34" charset="0"/>
              <a:buChar char="͟"/>
            </a:pPr>
            <a:r>
              <a:rPr lang="en-US" sz="1400" dirty="0" smtClean="0"/>
              <a:t>Scout </a:t>
            </a:r>
            <a:r>
              <a:rPr lang="en-US" sz="1400" dirty="0"/>
              <a:t>Olympics Camporee - Events are a mixture of scout-skills and contests related to Olympic events </a:t>
            </a:r>
          </a:p>
          <a:p>
            <a:pPr marL="171450" indent="-171450">
              <a:spcBef>
                <a:spcPts val="0"/>
              </a:spcBef>
              <a:buFont typeface="Calibri" panose="020F0502020204030204" pitchFamily="34" charset="0"/>
              <a:buChar char="͟"/>
            </a:pPr>
            <a:r>
              <a:rPr lang="en-US" sz="1400" dirty="0" smtClean="0"/>
              <a:t>Spy </a:t>
            </a:r>
            <a:r>
              <a:rPr lang="en-US" sz="1400" dirty="0"/>
              <a:t>vs. Spy Camporee – Carrying out secret missions, James Bond Style.</a:t>
            </a:r>
          </a:p>
          <a:p>
            <a:pPr marL="171450" indent="-171450">
              <a:spcBef>
                <a:spcPts val="0"/>
              </a:spcBef>
              <a:buFont typeface="Calibri" panose="020F0502020204030204" pitchFamily="34" charset="0"/>
              <a:buChar char="͟"/>
            </a:pPr>
            <a:r>
              <a:rPr lang="en-US" sz="1400" dirty="0" smtClean="0"/>
              <a:t>Surviving World </a:t>
            </a:r>
            <a:r>
              <a:rPr lang="en-US" sz="1400" dirty="0"/>
              <a:t>War II Camporee - </a:t>
            </a:r>
            <a:r>
              <a:rPr lang="en-US" sz="1400" dirty="0" smtClean="0"/>
              <a:t>Events </a:t>
            </a:r>
            <a:r>
              <a:rPr lang="en-US" sz="1400" dirty="0"/>
              <a:t>are dedicated to </a:t>
            </a:r>
            <a:r>
              <a:rPr lang="en-US" sz="1400" dirty="0" smtClean="0"/>
              <a:t>the </a:t>
            </a:r>
            <a:r>
              <a:rPr lang="en-US" sz="1400" dirty="0"/>
              <a:t>training and service of </a:t>
            </a:r>
            <a:r>
              <a:rPr lang="en-US" sz="1400" dirty="0" smtClean="0"/>
              <a:t>World </a:t>
            </a:r>
            <a:r>
              <a:rPr lang="en-US" sz="1400" dirty="0"/>
              <a:t>War II veterans.</a:t>
            </a:r>
          </a:p>
          <a:p>
            <a:pPr marL="171450" indent="-171450">
              <a:spcBef>
                <a:spcPts val="0"/>
              </a:spcBef>
              <a:buFont typeface="Calibri" panose="020F0502020204030204" pitchFamily="34" charset="0"/>
              <a:buChar char="͟"/>
            </a:pPr>
            <a:r>
              <a:rPr lang="en-US" sz="1400" dirty="0" smtClean="0"/>
              <a:t>When </a:t>
            </a:r>
            <a:r>
              <a:rPr lang="en-US" sz="1400" dirty="0"/>
              <a:t>Pigs Fly Camporee - Scouts will put </a:t>
            </a:r>
            <a:r>
              <a:rPr lang="en-US" sz="1400" dirty="0" smtClean="0"/>
              <a:t>Scout </a:t>
            </a:r>
            <a:r>
              <a:rPr lang="en-US" sz="1400" dirty="0"/>
              <a:t>skills to use while having a fun-filled, </a:t>
            </a:r>
            <a:r>
              <a:rPr lang="en-US" sz="1400" dirty="0" smtClean="0"/>
              <a:t>pig-themed </a:t>
            </a:r>
            <a:r>
              <a:rPr lang="en-US" sz="1400" dirty="0"/>
              <a:t>day. </a:t>
            </a:r>
          </a:p>
          <a:p>
            <a:pPr marL="171450" indent="-171450">
              <a:spcBef>
                <a:spcPts val="0"/>
              </a:spcBef>
              <a:buFont typeface="Calibri" panose="020F0502020204030204" pitchFamily="34" charset="0"/>
              <a:buChar char="͟"/>
            </a:pPr>
            <a:r>
              <a:rPr lang="en-US" sz="1400" dirty="0" smtClean="0"/>
              <a:t>Zombie </a:t>
            </a:r>
            <a:r>
              <a:rPr lang="en-US" sz="1400" dirty="0"/>
              <a:t>Camporee – Events allow scouts to navigate the post apocalyptic zombie world.</a:t>
            </a:r>
          </a:p>
          <a:p>
            <a:pPr marL="0" indent="0">
              <a:spcBef>
                <a:spcPts val="0"/>
              </a:spcBef>
              <a:buNone/>
            </a:pPr>
            <a:endParaRPr lang="en-US" sz="1000" dirty="0"/>
          </a:p>
        </p:txBody>
      </p:sp>
    </p:spTree>
    <p:extLst>
      <p:ext uri="{BB962C8B-B14F-4D97-AF65-F5344CB8AC3E}">
        <p14:creationId xmlns:p14="http://schemas.microsoft.com/office/powerpoint/2010/main" val="302522786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2138</TotalTime>
  <Words>2404</Words>
  <Application>Microsoft Office PowerPoint</Application>
  <PresentationFormat>On-screen Show (4:3)</PresentationFormat>
  <Paragraphs>469</Paragraphs>
  <Slides>35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Calibri</vt:lpstr>
      <vt:lpstr>MS PGothic</vt:lpstr>
      <vt:lpstr>Arial</vt:lpstr>
      <vt:lpstr>Helvetica</vt:lpstr>
      <vt:lpstr>ヒラギノ角ゴ Pro W3</vt:lpstr>
      <vt:lpstr>Comic Sans MS</vt:lpstr>
      <vt:lpstr>Wingdings</vt:lpstr>
      <vt:lpstr>Lucida Grande</vt:lpstr>
      <vt:lpstr>Wingdings 2</vt:lpstr>
      <vt:lpstr>1_Office Theme</vt:lpstr>
      <vt:lpstr>How to Organize and Execute a Themed Camporee</vt:lpstr>
      <vt:lpstr>Purpose of the Camporee</vt:lpstr>
      <vt:lpstr>Camporee Timeline</vt:lpstr>
      <vt:lpstr>Camporee Timeline</vt:lpstr>
      <vt:lpstr>Camporee Timeline</vt:lpstr>
      <vt:lpstr>Camporee Timeline</vt:lpstr>
      <vt:lpstr>Why Have a Themed Camporee?</vt:lpstr>
      <vt:lpstr>Potential Camporee Themes</vt:lpstr>
      <vt:lpstr>Camporee Theme Voting</vt:lpstr>
      <vt:lpstr>Camporee Theme Rankings</vt:lpstr>
      <vt:lpstr>Additional Goals</vt:lpstr>
      <vt:lpstr>PowerPoint Presentation</vt:lpstr>
      <vt:lpstr>Zombie Camporee Events</vt:lpstr>
      <vt:lpstr>Zombie Camporee Events</vt:lpstr>
      <vt:lpstr>Zombie Camporee Events</vt:lpstr>
      <vt:lpstr>Zombie Camporee Events</vt:lpstr>
      <vt:lpstr>Zombie Camporee Events</vt:lpstr>
      <vt:lpstr>Zombie Event Scoring Guidelines</vt:lpstr>
      <vt:lpstr>Zombie Event Scoring Guidelines</vt:lpstr>
      <vt:lpstr>Final Event</vt:lpstr>
      <vt:lpstr>PowerPoint Presentation</vt:lpstr>
      <vt:lpstr>Additional Camporee Events</vt:lpstr>
      <vt:lpstr>Event Champion Plaque Design</vt:lpstr>
      <vt:lpstr>Participation Award</vt:lpstr>
      <vt:lpstr>Zombie Invasion Evaluation Form</vt:lpstr>
      <vt:lpstr>Zombie Invasion Evaluation Form</vt:lpstr>
      <vt:lpstr>Zombie Invasion Evaluation Form</vt:lpstr>
      <vt:lpstr>Zombie Invasion Evaluation Form</vt:lpstr>
      <vt:lpstr>Zombie Invasion Evaluation Form</vt:lpstr>
      <vt:lpstr>Complete Camporee Themes</vt:lpstr>
      <vt:lpstr>Complete Camporee Themes</vt:lpstr>
      <vt:lpstr>Complete Camporee Themes</vt:lpstr>
      <vt:lpstr>Complete Camporee Themes</vt:lpstr>
      <vt:lpstr>Camporee information can be found at</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newtonrd</dc:creator>
  <cp:lastModifiedBy>Terry McKibben</cp:lastModifiedBy>
  <cp:revision>75</cp:revision>
  <dcterms:created xsi:type="dcterms:W3CDTF">2012-10-07T21:20:27Z</dcterms:created>
  <dcterms:modified xsi:type="dcterms:W3CDTF">2022-01-20T06:36:15Z</dcterms:modified>
</cp:coreProperties>
</file>